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3" r:id="rId2"/>
    <p:sldId id="383" r:id="rId3"/>
    <p:sldId id="364" r:id="rId4"/>
    <p:sldId id="376" r:id="rId5"/>
    <p:sldId id="368" r:id="rId6"/>
    <p:sldId id="369" r:id="rId7"/>
    <p:sldId id="375" r:id="rId8"/>
    <p:sldId id="348" r:id="rId9"/>
    <p:sldId id="352" r:id="rId10"/>
    <p:sldId id="378" r:id="rId11"/>
    <p:sldId id="351" r:id="rId12"/>
    <p:sldId id="379" r:id="rId13"/>
    <p:sldId id="380" r:id="rId14"/>
    <p:sldId id="381" r:id="rId15"/>
    <p:sldId id="371" r:id="rId16"/>
    <p:sldId id="373" r:id="rId17"/>
    <p:sldId id="372" r:id="rId18"/>
    <p:sldId id="382" r:id="rId19"/>
    <p:sldId id="305" r:id="rId20"/>
  </p:sldIdLst>
  <p:sldSz cx="9906000" cy="6858000" type="A4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9464043-DEE2-4E76-8A43-79DFE06C7105}">
          <p14:sldIdLst>
            <p14:sldId id="273"/>
            <p14:sldId id="383"/>
            <p14:sldId id="364"/>
            <p14:sldId id="376"/>
            <p14:sldId id="368"/>
            <p14:sldId id="369"/>
            <p14:sldId id="375"/>
            <p14:sldId id="348"/>
          </p14:sldIdLst>
        </p14:section>
        <p14:section name="Раздел без заголовка" id="{D97845DE-CE3C-4992-9EBA-089495BCA008}">
          <p14:sldIdLst>
            <p14:sldId id="352"/>
            <p14:sldId id="378"/>
            <p14:sldId id="351"/>
            <p14:sldId id="379"/>
            <p14:sldId id="380"/>
            <p14:sldId id="381"/>
            <p14:sldId id="371"/>
            <p14:sldId id="373"/>
            <p14:sldId id="372"/>
            <p14:sldId id="382"/>
            <p14:sldId id="30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3F92"/>
    <a:srgbClr val="0B4993"/>
    <a:srgbClr val="663300"/>
    <a:srgbClr val="CC9900"/>
    <a:srgbClr val="660066"/>
    <a:srgbClr val="333333"/>
    <a:srgbClr val="5F5F5F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964" autoAdjust="0"/>
    <p:restoredTop sz="94574" autoAdjust="0"/>
  </p:normalViewPr>
  <p:slideViewPr>
    <p:cSldViewPr>
      <p:cViewPr varScale="1">
        <p:scale>
          <a:sx n="87" d="100"/>
          <a:sy n="87" d="100"/>
        </p:scale>
        <p:origin x="-1074" y="-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48" y="16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922942324517133E-2"/>
          <c:y val="0.10612311000450328"/>
          <c:w val="0.55693597595172395"/>
          <c:h val="0.801251098394176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Общая добыча угля                    увеличилась на 6,2%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2015 г.</c:v>
                </c:pt>
                <c:pt idx="4">
                  <c:v>2016 г.</c:v>
                </c:pt>
                <c:pt idx="5">
                  <c:v>2017г.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201.5</c:v>
                </c:pt>
                <c:pt idx="1">
                  <c:v>202.8</c:v>
                </c:pt>
                <c:pt idx="2">
                  <c:v>210.9</c:v>
                </c:pt>
                <c:pt idx="3">
                  <c:v>215.8</c:v>
                </c:pt>
                <c:pt idx="4">
                  <c:v>227.4</c:v>
                </c:pt>
                <c:pt idx="5">
                  <c:v>241.5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Добыча угля открытыми г.р                        увеличилась на 9,4%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2015 г.</c:v>
                </c:pt>
                <c:pt idx="4">
                  <c:v>2016 г.</c:v>
                </c:pt>
                <c:pt idx="5">
                  <c:v>2017г.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122.6</c:v>
                </c:pt>
                <c:pt idx="1">
                  <c:v>125.8</c:v>
                </c:pt>
                <c:pt idx="2">
                  <c:v>131.1</c:v>
                </c:pt>
                <c:pt idx="3">
                  <c:v>139.5</c:v>
                </c:pt>
                <c:pt idx="4">
                  <c:v>145.1</c:v>
                </c:pt>
                <c:pt idx="5">
                  <c:v>156.6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Добыча угля подземными г.р.                               увеличилась на 3,4%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2015 г.</c:v>
                </c:pt>
                <c:pt idx="4">
                  <c:v>2016 г.</c:v>
                </c:pt>
                <c:pt idx="5">
                  <c:v>2017г.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78.900000000000006</c:v>
                </c:pt>
                <c:pt idx="1">
                  <c:v>76.2</c:v>
                </c:pt>
                <c:pt idx="2">
                  <c:v>79.7</c:v>
                </c:pt>
                <c:pt idx="3">
                  <c:v>76.3</c:v>
                </c:pt>
                <c:pt idx="4">
                  <c:v>82.3</c:v>
                </c:pt>
                <c:pt idx="5">
                  <c:v>84.9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600448"/>
        <c:axId val="46404352"/>
      </c:lineChart>
      <c:catAx>
        <c:axId val="122600448"/>
        <c:scaling>
          <c:orientation val="minMax"/>
        </c:scaling>
        <c:delete val="0"/>
        <c:axPos val="b"/>
        <c:majorTickMark val="out"/>
        <c:minorTickMark val="none"/>
        <c:tickLblPos val="nextTo"/>
        <c:crossAx val="46404352"/>
        <c:crosses val="autoZero"/>
        <c:auto val="1"/>
        <c:lblAlgn val="ctr"/>
        <c:lblOffset val="100"/>
        <c:noMultiLvlLbl val="0"/>
      </c:catAx>
      <c:valAx>
        <c:axId val="46404352"/>
        <c:scaling>
          <c:orientation val="minMax"/>
          <c:min val="1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600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062133134040091"/>
          <c:y val="1.541367867662596E-2"/>
          <c:w val="0.33083166969208028"/>
          <c:h val="0.76828480426993984"/>
        </c:manualLayout>
      </c:layout>
      <c:overlay val="0"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solidFill>
          <a:schemeClr val="bg1">
            <a:lumMod val="95000"/>
          </a:schemeClr>
        </a:solidFill>
      </c:spPr>
    </c:sideWall>
    <c:backWall>
      <c:thickness val="0"/>
      <c:spPr>
        <a:solidFill>
          <a:schemeClr val="bg1">
            <a:lumMod val="95000"/>
          </a:schemeClr>
        </a:solidFill>
      </c:spPr>
    </c:backWall>
    <c:plotArea>
      <c:layout>
        <c:manualLayout>
          <c:layoutTarget val="inner"/>
          <c:xMode val="edge"/>
          <c:yMode val="edge"/>
          <c:x val="6.4922942324517133E-2"/>
          <c:y val="2.7119378633682089E-2"/>
          <c:w val="0.91228503488346013"/>
          <c:h val="0.762285210093995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1.5669515669515671E-2"/>
                  <c:y val="-3.4010146858331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9715099715099714E-3"/>
                  <c:y val="-6.1732718539678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5470085470085479E-3"/>
                  <c:y val="-5.3314620556995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Общий травматизм </c:v>
                </c:pt>
                <c:pt idx="1">
                  <c:v>Тяжелый травматизм</c:v>
                </c:pt>
                <c:pt idx="2">
                  <c:v>Смертельный травматизм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175</c:v>
                </c:pt>
                <c:pt idx="1">
                  <c:v>18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1396011396011397E-2"/>
                  <c:y val="-5.050865475902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6980056980056983E-3"/>
                  <c:y val="-7.295684918325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2735042735042739E-3"/>
                  <c:y val="-5.8926685878784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Общий травматизм </c:v>
                </c:pt>
                <c:pt idx="1">
                  <c:v>Тяжелый травматизм</c:v>
                </c:pt>
                <c:pt idx="2">
                  <c:v>Смертельный травматизм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127</c:v>
                </c:pt>
                <c:pt idx="1">
                  <c:v>12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449024"/>
        <c:axId val="46450560"/>
        <c:axId val="0"/>
      </c:bar3DChart>
      <c:catAx>
        <c:axId val="46449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>
                <a:solidFill>
                  <a:schemeClr val="tx1"/>
                </a:solidFill>
              </a:defRPr>
            </a:pPr>
            <a:endParaRPr lang="ru-RU"/>
          </a:p>
        </c:txPr>
        <c:crossAx val="46450560"/>
        <c:crosses val="autoZero"/>
        <c:auto val="1"/>
        <c:lblAlgn val="ctr"/>
        <c:lblOffset val="100"/>
        <c:noMultiLvlLbl val="0"/>
      </c:catAx>
      <c:valAx>
        <c:axId val="46450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449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0" baseline="0" dirty="0" smtClean="0">
                <a:solidFill>
                  <a:schemeClr val="tx1"/>
                </a:solidFill>
                <a:effectLst/>
              </a:rPr>
              <a:t>2015 год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>
                <a:solidFill>
                  <a:srgbClr val="FF0000"/>
                </a:solidFill>
              </a:rPr>
              <a:t>Всего </a:t>
            </a:r>
            <a:r>
              <a:rPr lang="ru-RU" sz="1600" dirty="0">
                <a:solidFill>
                  <a:srgbClr val="FF0000"/>
                </a:solidFill>
              </a:rPr>
              <a:t>аварий </a:t>
            </a:r>
            <a:r>
              <a:rPr lang="ru-RU" sz="1600" dirty="0" smtClean="0">
                <a:solidFill>
                  <a:srgbClr val="FF0000"/>
                </a:solidFill>
              </a:rPr>
              <a:t>– 5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 smtClean="0">
                <a:solidFill>
                  <a:schemeClr val="tx1"/>
                </a:solidFill>
              </a:rPr>
              <a:t>Пострадавших</a:t>
            </a:r>
            <a:r>
              <a:rPr lang="ru-RU" sz="1200" baseline="0" dirty="0" smtClean="0">
                <a:solidFill>
                  <a:schemeClr val="tx1"/>
                </a:solidFill>
              </a:rPr>
              <a:t> нет</a:t>
            </a:r>
            <a:endParaRPr lang="ru-RU" sz="12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5784357293634041"/>
          <c:y val="1.7935864455706534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7040334306148512E-2"/>
          <c:y val="0"/>
          <c:w val="0.94393022688837047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аварий - 5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Пожары (80%)</c:v>
                </c:pt>
                <c:pt idx="1">
                  <c:v>Затопление г.в. (20%)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10415997321618919"/>
          <c:y val="0.67959867132128693"/>
          <c:w val="0.7040873086173608"/>
          <c:h val="0.22579965585575812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0" baseline="0" dirty="0" smtClean="0">
                <a:solidFill>
                  <a:schemeClr val="tx1"/>
                </a:solidFill>
                <a:effectLst/>
              </a:rPr>
              <a:t>2016 год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>
                <a:solidFill>
                  <a:srgbClr val="FF0000"/>
                </a:solidFill>
              </a:rPr>
              <a:t>Всего </a:t>
            </a:r>
            <a:r>
              <a:rPr lang="ru-RU" sz="1600" dirty="0">
                <a:solidFill>
                  <a:srgbClr val="FF0000"/>
                </a:solidFill>
              </a:rPr>
              <a:t>аварий </a:t>
            </a:r>
            <a:r>
              <a:rPr lang="ru-RU" sz="1600" dirty="0" smtClean="0">
                <a:solidFill>
                  <a:srgbClr val="FF0000"/>
                </a:solidFill>
              </a:rPr>
              <a:t>– 5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 smtClean="0">
                <a:solidFill>
                  <a:schemeClr val="tx1"/>
                </a:solidFill>
              </a:rPr>
              <a:t>Пострадало</a:t>
            </a:r>
            <a:r>
              <a:rPr lang="ru-RU" sz="1200" baseline="0" dirty="0" smtClean="0">
                <a:solidFill>
                  <a:schemeClr val="tx1"/>
                </a:solidFill>
              </a:rPr>
              <a:t> 2 человека,                из них смертельно травмировано 2</a:t>
            </a:r>
            <a:endParaRPr lang="ru-RU" sz="1200" dirty="0">
              <a:solidFill>
                <a:schemeClr val="tx1"/>
              </a:solidFill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459538623547274E-2"/>
          <c:y val="0"/>
          <c:w val="0.79433797920078986"/>
          <c:h val="0.943233397750181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аварий - 7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rgbClr val="7030A0"/>
              </a:solidFill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600" smtClean="0"/>
                      <a:t>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Пожары  (20%)</c:v>
                </c:pt>
                <c:pt idx="1">
                  <c:v> Загазирование  метаном г.в.  (40%)</c:v>
                </c:pt>
                <c:pt idx="2">
                  <c:v>Затопление г.в.-20%</c:v>
                </c:pt>
                <c:pt idx="3">
                  <c:v>Обрушение 20%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2.3999891824884954E-2"/>
          <c:y val="0.66250094438281104"/>
          <c:w val="0.94488368251480825"/>
          <c:h val="0.28730610329758594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chemeClr val="tx1"/>
                </a:solidFill>
                <a:effectLst/>
              </a:rPr>
              <a:t>2014 год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>
                <a:solidFill>
                  <a:srgbClr val="FF0000"/>
                </a:solidFill>
              </a:rPr>
              <a:t>Всего </a:t>
            </a:r>
            <a:r>
              <a:rPr lang="ru-RU" sz="1600" dirty="0">
                <a:solidFill>
                  <a:srgbClr val="FF0000"/>
                </a:solidFill>
              </a:rPr>
              <a:t>аварий </a:t>
            </a:r>
            <a:r>
              <a:rPr lang="ru-RU" sz="1600" dirty="0" smtClean="0">
                <a:solidFill>
                  <a:srgbClr val="FF0000"/>
                </a:solidFill>
              </a:rPr>
              <a:t>– 7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 smtClean="0">
                <a:solidFill>
                  <a:schemeClr val="tx1"/>
                </a:solidFill>
              </a:rPr>
              <a:t>Пострадало</a:t>
            </a:r>
            <a:r>
              <a:rPr lang="ru-RU" sz="1200" baseline="0" dirty="0" smtClean="0">
                <a:solidFill>
                  <a:schemeClr val="tx1"/>
                </a:solidFill>
              </a:rPr>
              <a:t> 7 человек,                из них смертельно травмировано 2</a:t>
            </a:r>
            <a:endParaRPr lang="ru-RU" sz="12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2728186451505388"/>
          <c:y val="3.3594150914448659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459538623547274E-2"/>
          <c:y val="0"/>
          <c:w val="0.79433797920078986"/>
          <c:h val="0.943233397750181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аварий - 7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Пожары  (43%)</c:v>
                </c:pt>
                <c:pt idx="1">
                  <c:v>Взрывы, вспышки  метана (43%)</c:v>
                </c:pt>
                <c:pt idx="2">
                  <c:v>Затопление г.в. (14%)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1130092864262825E-2"/>
          <c:y val="0.66250094438281104"/>
          <c:w val="0.9077531715998125"/>
          <c:h val="0.28730610329758594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0" baseline="0" dirty="0" smtClean="0">
                <a:solidFill>
                  <a:schemeClr val="tx1"/>
                </a:solidFill>
                <a:effectLst/>
              </a:rPr>
              <a:t>2017 год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 smtClean="0">
                <a:solidFill>
                  <a:srgbClr val="FF0000"/>
                </a:solidFill>
              </a:rPr>
              <a:t>Всего </a:t>
            </a:r>
            <a:r>
              <a:rPr lang="ru-RU" sz="1600" dirty="0">
                <a:solidFill>
                  <a:srgbClr val="FF0000"/>
                </a:solidFill>
              </a:rPr>
              <a:t>аварий </a:t>
            </a:r>
            <a:r>
              <a:rPr lang="ru-RU" sz="1600" dirty="0" smtClean="0">
                <a:solidFill>
                  <a:srgbClr val="FF0000"/>
                </a:solidFill>
              </a:rPr>
              <a:t>– 2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 smtClean="0">
                <a:solidFill>
                  <a:schemeClr val="tx1"/>
                </a:solidFill>
              </a:rPr>
              <a:t>Пострадало</a:t>
            </a:r>
            <a:r>
              <a:rPr lang="ru-RU" sz="1200" baseline="0" dirty="0" smtClean="0">
                <a:solidFill>
                  <a:schemeClr val="tx1"/>
                </a:solidFill>
              </a:rPr>
              <a:t> 1 человек,                из них смертельно травмировано 1</a:t>
            </a:r>
            <a:endParaRPr lang="ru-RU" sz="1200" dirty="0">
              <a:solidFill>
                <a:schemeClr val="tx1"/>
              </a:solidFill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459538623547274E-2"/>
          <c:y val="0"/>
          <c:w val="0.79433797920078986"/>
          <c:h val="0.943233397750181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аварий - 2</c:v>
                </c:pt>
              </c:strCache>
            </c:strRef>
          </c:tx>
          <c:spPr>
            <a:solidFill>
              <a:srgbClr val="FFFF00"/>
            </a:solidFill>
          </c:spPr>
          <c:explosion val="25"/>
          <c:dPt>
            <c:idx val="1"/>
            <c:bubble3D val="0"/>
            <c:spPr>
              <a:solidFill>
                <a:srgbClr val="7030A0"/>
              </a:solidFill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600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Внезапный выброс  (50%)</c:v>
                </c:pt>
                <c:pt idx="1">
                  <c:v>Обрушение (50%)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2.3999891824884954E-2"/>
          <c:y val="0.61770870256038568"/>
          <c:w val="0.94488368251480825"/>
          <c:h val="0.20891968793590837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636034277766561"/>
          <c:y val="2.8306453713196709E-2"/>
          <c:w val="0.69363965722233434"/>
          <c:h val="0.65001591926403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проверок </c:v>
                </c:pt>
              </c:strCache>
            </c:strRef>
          </c:tx>
          <c:spPr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1.4245014245014768E-3"/>
                  <c:y val="-2.0198730859664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1225071225071226E-3"/>
                  <c:y val="-1.2624206787290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282051282051282E-2"/>
                  <c:y val="-2.5248413574580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2015г</c:v>
                </c:pt>
                <c:pt idx="1">
                  <c:v>2016г</c:v>
                </c:pt>
                <c:pt idx="2">
                  <c:v>2017г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7130</c:v>
                </c:pt>
                <c:pt idx="1">
                  <c:v>6816</c:v>
                </c:pt>
                <c:pt idx="2">
                  <c:v>6595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штрафов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3.9886039886039885E-2"/>
                  <c:y val="-1.2624206787290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188034188034191E-2"/>
                  <c:y val="-7.57452407237427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065527065526961E-2"/>
                  <c:y val="-2.2723572217122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2015г</c:v>
                </c:pt>
                <c:pt idx="1">
                  <c:v>2016г</c:v>
                </c:pt>
                <c:pt idx="2">
                  <c:v>2017г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7238</c:v>
                </c:pt>
                <c:pt idx="1">
                  <c:v>6890</c:v>
                </c:pt>
                <c:pt idx="2">
                  <c:v>6876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Количество приостановок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367521367521368E-2"/>
                  <c:y val="-1.0099365429832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216524216524215E-2"/>
                  <c:y val="-1.2624206787290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518518518518517E-2"/>
                  <c:y val="-1.0099365429832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2015г</c:v>
                </c:pt>
                <c:pt idx="1">
                  <c:v>2016г</c:v>
                </c:pt>
                <c:pt idx="2">
                  <c:v>2017г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508</c:v>
                </c:pt>
                <c:pt idx="1">
                  <c:v>443</c:v>
                </c:pt>
                <c:pt idx="2">
                  <c:v>505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547520"/>
        <c:axId val="47549056"/>
        <c:axId val="0"/>
      </c:bar3DChart>
      <c:catAx>
        <c:axId val="4754752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47549056"/>
        <c:crosses val="autoZero"/>
        <c:auto val="1"/>
        <c:lblAlgn val="ctr"/>
        <c:lblOffset val="100"/>
        <c:noMultiLvlLbl val="0"/>
      </c:catAx>
      <c:valAx>
        <c:axId val="47549056"/>
        <c:scaling>
          <c:orientation val="minMax"/>
          <c:max val="9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547520"/>
        <c:crosses val="autoZero"/>
        <c:crossBetween val="between"/>
        <c:majorUnit val="1000"/>
        <c:minorUnit val="500"/>
      </c:valAx>
      <c:dTable>
        <c:showHorzBorder val="1"/>
        <c:showVertBorder val="1"/>
        <c:showOutline val="1"/>
        <c:showKeys val="0"/>
        <c:spPr>
          <a:ln cmpd="sng"/>
        </c:spPr>
        <c:txPr>
          <a:bodyPr/>
          <a:lstStyle/>
          <a:p>
            <a:pPr rtl="0">
              <a:defRPr sz="1800"/>
            </a:pPr>
            <a:endParaRPr lang="ru-RU"/>
          </a:p>
        </c:txPr>
      </c:dTable>
    </c:plotArea>
    <c:legend>
      <c:legendPos val="r"/>
      <c:layout>
        <c:manualLayout>
          <c:xMode val="edge"/>
          <c:yMode val="edge"/>
          <c:x val="0"/>
          <c:y val="8.0125489315754472E-2"/>
          <c:w val="0.18456558314826033"/>
          <c:h val="0.60404227785335407"/>
        </c:manualLayout>
      </c:layout>
      <c:overlay val="0"/>
      <c:spPr>
        <a:ln>
          <a:solidFill>
            <a:schemeClr val="bg1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69344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t" anchorCtr="0" compatLnSpc="1">
            <a:prstTxWarp prst="textNoShape">
              <a:avLst/>
            </a:prstTxWarp>
          </a:bodyPr>
          <a:lstStyle>
            <a:lvl1pPr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85453" y="0"/>
            <a:ext cx="2972547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t" anchorCtr="0" compatLnSpc="1">
            <a:prstTxWarp prst="textNoShape">
              <a:avLst/>
            </a:prstTxWarp>
          </a:bodyPr>
          <a:lstStyle>
            <a:lvl1pPr algn="r"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09091DC9-20DA-4F5F-8AF0-660CA5BA97CC}" type="datetimeFigureOut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1" y="9449435"/>
            <a:ext cx="2969344" cy="49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b" anchorCtr="0" compatLnSpc="1">
            <a:prstTxWarp prst="textNoShape">
              <a:avLst/>
            </a:prstTxWarp>
          </a:bodyPr>
          <a:lstStyle>
            <a:lvl1pPr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85453" y="9449435"/>
            <a:ext cx="2972547" cy="49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b" anchorCtr="0" compatLnSpc="1">
            <a:prstTxWarp prst="textNoShape">
              <a:avLst/>
            </a:prstTxWarp>
          </a:bodyPr>
          <a:lstStyle>
            <a:lvl1pPr algn="r"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AC69847F-BC6D-415A-AB81-28E2AF0142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2539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69344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t" anchorCtr="0" compatLnSpc="1">
            <a:prstTxWarp prst="textNoShape">
              <a:avLst/>
            </a:prstTxWarp>
          </a:bodyPr>
          <a:lstStyle>
            <a:lvl1pPr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85453" y="0"/>
            <a:ext cx="2972547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t" anchorCtr="0" compatLnSpc="1">
            <a:prstTxWarp prst="textNoShape">
              <a:avLst/>
            </a:prstTxWarp>
          </a:bodyPr>
          <a:lstStyle>
            <a:lvl1pPr algn="r"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8FF5D2E2-43B2-4BBD-B40E-45E46A5417D4}" type="datetimeFigureOut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36600" y="744538"/>
            <a:ext cx="53879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83879" y="4723922"/>
            <a:ext cx="5490244" cy="4478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1" y="9449435"/>
            <a:ext cx="2969344" cy="49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b" anchorCtr="0" compatLnSpc="1">
            <a:prstTxWarp prst="textNoShape">
              <a:avLst/>
            </a:prstTxWarp>
          </a:bodyPr>
          <a:lstStyle>
            <a:lvl1pPr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85453" y="9449435"/>
            <a:ext cx="2972547" cy="49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6" tIns="48003" rIns="96006" bIns="48003" numCol="1" anchor="b" anchorCtr="0" compatLnSpc="1">
            <a:prstTxWarp prst="textNoShape">
              <a:avLst/>
            </a:prstTxWarp>
          </a:bodyPr>
          <a:lstStyle>
            <a:lvl1pPr algn="r" defTabSz="960167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5DC1EF62-428B-4A55-8A49-29D4D214BF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6364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36600" y="744538"/>
            <a:ext cx="538797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817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622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4A58B-8844-4039-972A-38FC03DF1B06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DF3FC-F814-4248-8112-2684C8DEE7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E082F-C58B-43B5-9694-47FEFCFF946A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26DEA-794D-4344-B207-14CDDF36C8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BC871-93B7-4E5F-9F3C-5F409CDF6DF2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E76D4-77D6-40BD-8F2D-49A21E90CA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022D9-535C-4F9D-B2E5-9D0FA59A5C1E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14217-A692-4320-9F69-D25E0A5EB7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4A28A-06FE-49B4-9AA1-6924E083D30D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F18DD-5E8C-43E7-8876-6B6DA3B1D5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FC5C4-3226-4DCD-853D-305AB8A62699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0069B-021C-455F-AA8C-B716CA6625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C6565-D242-4704-83D6-703FCED0D10C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AC577-93EF-4DE4-A091-78A4F3D45F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811C1-FEF5-4230-A21A-F62F9CAC202C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16F01-ACDD-4F9F-9776-39F0C83373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1448A-52E1-482A-AF4C-95250054FDC4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619A-6665-49AD-889A-E97E146405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AD273-42DC-4985-9ECD-DE0B3F613B29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28C42-CDAC-4C8D-82EE-7978156846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BFAF8-3663-4B88-948C-B12D6DFEBFA6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CB202-28E7-44B9-9800-C561C8203D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737D6C-2201-482C-8F13-E578BB743205}" type="datetime1">
              <a:rPr lang="ru-RU"/>
              <a:pPr>
                <a:defRPr/>
              </a:pPr>
              <a:t>26.03.2018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dirty="0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F3A0CE-FB47-4628-AF62-2D67A550A4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cut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71463" y="2204864"/>
            <a:ext cx="9434065" cy="2520280"/>
          </a:xfrm>
        </p:spPr>
        <p:txBody>
          <a:bodyPr lIns="0" rIns="0"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«О </a:t>
            </a:r>
            <a:r>
              <a:rPr lang="ru-RU" sz="2800" b="1" dirty="0">
                <a:solidFill>
                  <a:schemeClr val="bg1"/>
                </a:solidFill>
              </a:rPr>
              <a:t>правоприменительной практике Сибирского управления Ростехнадзора в 2017 году на объектах ведения горных работ и обогащения полезных ископаемых».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1690688"/>
            <a:ext cx="9906000" cy="714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0" dirty="0"/>
          </a:p>
        </p:txBody>
      </p:sp>
      <p:pic>
        <p:nvPicPr>
          <p:cNvPr id="15364" name="Picture 41" descr="fsetan_emblema20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4500" y="180975"/>
            <a:ext cx="1412875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718050" y="4941168"/>
            <a:ext cx="5187950" cy="1440159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Заместитель руководителя </a:t>
            </a:r>
            <a:r>
              <a:rPr lang="ru-RU" sz="2000" b="1" dirty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Сибирского </a:t>
            </a:r>
            <a:r>
              <a:rPr lang="ru-RU" sz="2000" b="1" dirty="0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управления Федеральной службы по экологическому, технологическому и атомному надзору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ru-RU" sz="1600" b="1" dirty="0" smtClean="0">
              <a:solidFill>
                <a:schemeClr val="bg1"/>
              </a:solidFill>
              <a:latin typeface="Cambria" pitchFamily="18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ru-RU" sz="2400" b="1" dirty="0" err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Сербинович</a:t>
            </a:r>
            <a:r>
              <a:rPr lang="ru-RU" sz="2400" b="1" dirty="0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 Михаил Васильевич</a:t>
            </a:r>
          </a:p>
        </p:txBody>
      </p:sp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3708400" y="6240463"/>
            <a:ext cx="3584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800" b="0">
              <a:latin typeface="Cambria" pitchFamily="18" charset="0"/>
            </a:endParaRPr>
          </a:p>
          <a:p>
            <a:r>
              <a:rPr lang="ru-RU" sz="1800" b="0">
                <a:latin typeface="Cambria" pitchFamily="18" charset="0"/>
              </a:rPr>
              <a:t> </a:t>
            </a:r>
          </a:p>
        </p:txBody>
      </p:sp>
      <p:sp>
        <p:nvSpPr>
          <p:cNvPr id="15367" name="Заголовок 1"/>
          <p:cNvSpPr>
            <a:spLocks/>
          </p:cNvSpPr>
          <p:nvPr/>
        </p:nvSpPr>
        <p:spPr bwMode="auto">
          <a:xfrm>
            <a:off x="193675" y="404813"/>
            <a:ext cx="87376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lnSpc>
                <a:spcPct val="80000"/>
              </a:lnSpc>
            </a:pPr>
            <a:r>
              <a:rPr lang="ru-RU" sz="1800" dirty="0" smtClean="0">
                <a:solidFill>
                  <a:schemeClr val="bg1"/>
                </a:solidFill>
                <a:latin typeface="Cambria" pitchFamily="18" charset="0"/>
              </a:rPr>
              <a:t>Сибирское управление </a:t>
            </a:r>
          </a:p>
          <a:p>
            <a:pPr>
              <a:lnSpc>
                <a:spcPct val="80000"/>
              </a:lnSpc>
            </a:pPr>
            <a:r>
              <a:rPr lang="ru-RU" sz="1800" dirty="0" smtClean="0">
                <a:solidFill>
                  <a:schemeClr val="bg1"/>
                </a:solidFill>
                <a:latin typeface="Cambria" pitchFamily="18" charset="0"/>
              </a:rPr>
              <a:t>Федеральной </a:t>
            </a:r>
            <a:r>
              <a:rPr lang="ru-RU" sz="1800" dirty="0">
                <a:solidFill>
                  <a:schemeClr val="bg1"/>
                </a:solidFill>
                <a:latin typeface="Cambria" pitchFamily="18" charset="0"/>
              </a:rPr>
              <a:t>службы по </a:t>
            </a:r>
            <a:endParaRPr lang="ru-RU" sz="1800" dirty="0" smtClean="0">
              <a:solidFill>
                <a:schemeClr val="bg1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800" dirty="0" smtClean="0">
                <a:solidFill>
                  <a:schemeClr val="bg1"/>
                </a:solidFill>
                <a:latin typeface="Cambria" pitchFamily="18" charset="0"/>
              </a:rPr>
              <a:t>экологическому</a:t>
            </a:r>
            <a:r>
              <a:rPr lang="ru-RU" sz="1800" dirty="0">
                <a:solidFill>
                  <a:schemeClr val="bg1"/>
                </a:solidFill>
                <a:latin typeface="Cambria" pitchFamily="18" charset="0"/>
              </a:rPr>
              <a:t>, технологическому </a:t>
            </a:r>
            <a:endParaRPr lang="ru-RU" sz="1800" dirty="0" smtClean="0">
              <a:solidFill>
                <a:schemeClr val="bg1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800" dirty="0" smtClean="0">
                <a:solidFill>
                  <a:schemeClr val="bg1"/>
                </a:solidFill>
                <a:latin typeface="Cambria" pitchFamily="18" charset="0"/>
              </a:rPr>
              <a:t>и </a:t>
            </a:r>
            <a:r>
              <a:rPr lang="ru-RU" sz="1800" dirty="0">
                <a:solidFill>
                  <a:schemeClr val="bg1"/>
                </a:solidFill>
                <a:latin typeface="Cambria" pitchFamily="18" charset="0"/>
              </a:rPr>
              <a:t>атомному надзору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14:reveal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188640"/>
            <a:ext cx="8915400" cy="1152128"/>
          </a:xfrm>
        </p:spPr>
        <p:txBody>
          <a:bodyPr/>
          <a:lstStyle/>
          <a:p>
            <a:r>
              <a:rPr lang="ru-RU" sz="3200" b="1" u="sng" dirty="0">
                <a:latin typeface="Calibri" panose="020F0502020204030204" pitchFamily="34" charset="0"/>
                <a:ea typeface="Times New Roman"/>
              </a:rPr>
              <a:t>Смертельный травматизм </a:t>
            </a:r>
            <a:r>
              <a:rPr lang="ru-RU" sz="3200" b="1" u="sng" dirty="0" smtClean="0">
                <a:latin typeface="Calibri" panose="020F0502020204030204" pitchFamily="34" charset="0"/>
                <a:ea typeface="Times New Roman"/>
              </a:rPr>
              <a:t>на шахтах</a:t>
            </a:r>
            <a:r>
              <a:rPr lang="ru-RU" sz="3200" b="1" u="sng" dirty="0">
                <a:latin typeface="Calibri" panose="020F0502020204030204" pitchFamily="34" charset="0"/>
                <a:ea typeface="Times New Roman"/>
              </a:rPr>
              <a:t> </a:t>
            </a:r>
            <a:r>
              <a:rPr lang="ru-RU" sz="3200" b="1" u="sng" dirty="0" smtClean="0">
                <a:latin typeface="Calibri" panose="020F0502020204030204" pitchFamily="34" charset="0"/>
                <a:ea typeface="Times New Roman"/>
              </a:rPr>
              <a:t>Кузбасса в 2018 году</a:t>
            </a:r>
            <a:r>
              <a:rPr lang="ru-RU" sz="2400" dirty="0">
                <a:latin typeface="Calibri" panose="020F0502020204030204" pitchFamily="34" charset="0"/>
                <a:ea typeface="Times New Roman"/>
              </a:rPr>
              <a:t/>
            </a:r>
            <a:br>
              <a:rPr lang="ru-RU" sz="2400" dirty="0">
                <a:latin typeface="Calibri" panose="020F0502020204030204" pitchFamily="34" charset="0"/>
                <a:ea typeface="Times New Roman"/>
              </a:rPr>
            </a:br>
            <a:endParaRPr lang="ru-RU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463129"/>
              </p:ext>
            </p:extLst>
          </p:nvPr>
        </p:nvGraphicFramePr>
        <p:xfrm>
          <a:off x="416497" y="1268760"/>
          <a:ext cx="9145015" cy="4633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5000"/>
                <a:gridCol w="6342511"/>
                <a:gridCol w="1917504"/>
              </a:tblGrid>
              <a:tr h="12119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№ п/п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Наименование предприятия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Количество случаев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1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"Шахта 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"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Юбилейная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"</a:t>
                      </a:r>
                      <a:endParaRPr lang="ru-RU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smtClean="0">
                          <a:effectLst/>
                        </a:rPr>
                        <a:t>1 случай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1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2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ООО "Шахта "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Осинниковская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"</a:t>
                      </a:r>
                      <a:endParaRPr lang="ru-RU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1 случай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1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3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"Шахта 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"</a:t>
                      </a:r>
                      <a:r>
                        <a:rPr lang="ru-RU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Есаульская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"</a:t>
                      </a:r>
                      <a:endParaRPr lang="ru-RU" sz="2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1 случай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576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j-lt"/>
                          <a:ea typeface="Times New Roman"/>
                        </a:rPr>
                        <a:t>ВСЕГО смертельных несчастных</a:t>
                      </a:r>
                      <a:r>
                        <a:rPr lang="ru-RU" sz="2800" baseline="0" dirty="0" smtClean="0">
                          <a:effectLst/>
                          <a:latin typeface="+mj-lt"/>
                          <a:ea typeface="Times New Roman"/>
                        </a:rPr>
                        <a:t> случаев</a:t>
                      </a:r>
                      <a:endParaRPr lang="ru-RU" sz="2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j-lt"/>
                        </a:rPr>
                        <a:t>3 случая</a:t>
                      </a:r>
                      <a:endParaRPr lang="ru-RU" sz="2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751593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504" y="260648"/>
            <a:ext cx="8915400" cy="792088"/>
          </a:xfrm>
        </p:spPr>
        <p:txBody>
          <a:bodyPr/>
          <a:lstStyle/>
          <a:p>
            <a:r>
              <a:rPr lang="ru-RU" sz="2400" b="1" u="sng" dirty="0">
                <a:latin typeface="Calibri" panose="020F0502020204030204" pitchFamily="34" charset="0"/>
                <a:ea typeface="Times New Roman"/>
              </a:rPr>
              <a:t>Тяжелый травматизм на шахтах Кузбасса в 2017 году</a:t>
            </a:r>
            <a:r>
              <a:rPr lang="ru-RU" sz="2400" dirty="0">
                <a:latin typeface="Calibri" panose="020F0502020204030204" pitchFamily="34" charset="0"/>
                <a:ea typeface="Times New Roman"/>
              </a:rPr>
              <a:t/>
            </a:r>
            <a:br>
              <a:rPr lang="ru-RU" sz="2400" dirty="0">
                <a:latin typeface="Calibri" panose="020F0502020204030204" pitchFamily="34" charset="0"/>
                <a:ea typeface="Times New Roman"/>
              </a:rPr>
            </a:br>
            <a:endParaRPr lang="ru-RU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046448"/>
              </p:ext>
            </p:extLst>
          </p:nvPr>
        </p:nvGraphicFramePr>
        <p:xfrm>
          <a:off x="632521" y="908720"/>
          <a:ext cx="9000999" cy="5616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1"/>
                <a:gridCol w="6119371"/>
                <a:gridCol w="2233557"/>
              </a:tblGrid>
              <a:tr h="641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п/п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Наименование предприятия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Количество случаев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ПАО «Распадская»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2 случая</a:t>
                      </a:r>
                      <a:endParaRPr lang="ru-RU" sz="2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63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АО "СУЭК-Кузбасс" Шахтоуправление "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Талдинское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-Западное" Шахта Талдинская-Западная-2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2</a:t>
                      </a:r>
                      <a:r>
                        <a:rPr lang="ru-RU" sz="20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случая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АО "СУЭК-Кузбасс" ПЕ шахта им. С.М. Кирова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1 случай</a:t>
                      </a:r>
                      <a:endParaRPr lang="ru-RU" sz="2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АО "СУЭК-Кузбасс" ПЕ шахта им. В.Д. 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Ялевского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1 случай</a:t>
                      </a:r>
                      <a:endParaRPr lang="ru-RU" sz="2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ООО "ММК-УГОЛЬ" шахта "</a:t>
                      </a:r>
                      <a:r>
                        <a:rPr lang="ru-RU" sz="2000" dirty="0" err="1">
                          <a:effectLst/>
                          <a:latin typeface="+mj-lt"/>
                        </a:rPr>
                        <a:t>Костромовская</a:t>
                      </a:r>
                      <a:r>
                        <a:rPr lang="ru-RU" sz="2000" dirty="0">
                          <a:effectLst/>
                          <a:latin typeface="+mj-lt"/>
                        </a:rPr>
                        <a:t>"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1 случай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ООО "Шахта Бутовская»</a:t>
                      </a:r>
                      <a:endParaRPr lang="ru-RU" sz="2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1 случай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j-lt"/>
                        </a:rPr>
                        <a:t>АО "Разрез Инской"</a:t>
                      </a:r>
                      <a:endParaRPr lang="ru-RU" sz="2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1 случай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ООО "Шахта Есаульская"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1 случай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1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9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/>
                        </a:rPr>
                        <a:t>филиал "Шахта «</a:t>
                      </a:r>
                      <a:r>
                        <a:rPr lang="ru-RU" sz="2000" dirty="0" err="1" smtClean="0">
                          <a:effectLst/>
                          <a:latin typeface="+mj-lt"/>
                          <a:ea typeface="Times New Roman"/>
                        </a:rPr>
                        <a:t>Ерунаковская</a:t>
                      </a:r>
                      <a:r>
                        <a:rPr lang="ru-RU" sz="2000" dirty="0" smtClean="0">
                          <a:effectLst/>
                          <a:latin typeface="+mj-lt"/>
                          <a:ea typeface="Times New Roman"/>
                        </a:rPr>
                        <a:t>-VIII» ОАО «ОУК «</a:t>
                      </a:r>
                      <a:r>
                        <a:rPr lang="ru-RU" sz="2000" dirty="0" err="1" smtClean="0">
                          <a:effectLst/>
                          <a:latin typeface="+mj-lt"/>
                          <a:ea typeface="Times New Roman"/>
                        </a:rPr>
                        <a:t>Южкузбассуголь</a:t>
                      </a:r>
                      <a:r>
                        <a:rPr lang="ru-RU" sz="2000" dirty="0" smtClean="0">
                          <a:effectLst/>
                          <a:latin typeface="+mj-lt"/>
                          <a:ea typeface="Times New Roman"/>
                        </a:rPr>
                        <a:t>»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mtClean="0">
                          <a:effectLst/>
                          <a:latin typeface="+mj-lt"/>
                        </a:rPr>
                        <a:t>1 случай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10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/>
                        </a:rPr>
                        <a:t>ООО "Шахта "</a:t>
                      </a:r>
                      <a:r>
                        <a:rPr lang="ru-RU" sz="2000" dirty="0" err="1" smtClean="0">
                          <a:effectLst/>
                          <a:latin typeface="+mj-lt"/>
                          <a:ea typeface="Times New Roman"/>
                        </a:rPr>
                        <a:t>Осинниковская</a:t>
                      </a:r>
                      <a:r>
                        <a:rPr lang="ru-RU" sz="2000" dirty="0" smtClean="0">
                          <a:effectLst/>
                          <a:latin typeface="+mj-lt"/>
                          <a:ea typeface="Times New Roman"/>
                        </a:rPr>
                        <a:t>" 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</a:rPr>
                        <a:t>1 случай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39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/>
                        </a:rPr>
                        <a:t>ВСЕГО тяжелых несчастных</a:t>
                      </a:r>
                      <a:r>
                        <a:rPr lang="ru-RU" sz="2000" baseline="0" dirty="0" smtClean="0">
                          <a:effectLst/>
                          <a:latin typeface="+mj-lt"/>
                          <a:ea typeface="Times New Roman"/>
                        </a:rPr>
                        <a:t> случаев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/>
                        </a:rPr>
                        <a:t>12 случаев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57383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504" y="260648"/>
            <a:ext cx="8915400" cy="792088"/>
          </a:xfrm>
        </p:spPr>
        <p:txBody>
          <a:bodyPr/>
          <a:lstStyle/>
          <a:p>
            <a:r>
              <a:rPr lang="ru-RU" sz="2800" b="1" u="sng" dirty="0">
                <a:latin typeface="Calibri" panose="020F0502020204030204" pitchFamily="34" charset="0"/>
                <a:ea typeface="Times New Roman"/>
              </a:rPr>
              <a:t>Тяжелый травматизм на шахтах Кузбасса в </a:t>
            </a:r>
            <a:r>
              <a:rPr lang="ru-RU" sz="2800" b="1" u="sng" dirty="0" smtClean="0">
                <a:latin typeface="Calibri" panose="020F0502020204030204" pitchFamily="34" charset="0"/>
                <a:ea typeface="Times New Roman"/>
              </a:rPr>
              <a:t>2018 </a:t>
            </a:r>
            <a:r>
              <a:rPr lang="ru-RU" sz="2800" b="1" u="sng" dirty="0">
                <a:latin typeface="Calibri" panose="020F0502020204030204" pitchFamily="34" charset="0"/>
                <a:ea typeface="Times New Roman"/>
              </a:rPr>
              <a:t>году</a:t>
            </a:r>
            <a:r>
              <a:rPr lang="ru-RU" sz="2800" dirty="0">
                <a:latin typeface="Calibri" panose="020F0502020204030204" pitchFamily="34" charset="0"/>
                <a:ea typeface="Times New Roman"/>
              </a:rPr>
              <a:t/>
            </a:r>
            <a:br>
              <a:rPr lang="ru-RU" sz="2800" dirty="0">
                <a:latin typeface="Calibri" panose="020F0502020204030204" pitchFamily="34" charset="0"/>
                <a:ea typeface="Times New Roman"/>
              </a:rPr>
            </a:br>
            <a:endParaRPr lang="ru-RU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3061768"/>
              </p:ext>
            </p:extLst>
          </p:nvPr>
        </p:nvGraphicFramePr>
        <p:xfrm>
          <a:off x="344488" y="1052736"/>
          <a:ext cx="9289032" cy="51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8809"/>
                <a:gridCol w="6603998"/>
                <a:gridCol w="2016225"/>
              </a:tblGrid>
              <a:tr h="929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п/п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Наименование предприятия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Количество случаев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87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j-lt"/>
                          <a:ea typeface="Times New Roman"/>
                        </a:rPr>
                        <a:t>ООО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"</a:t>
                      </a:r>
                      <a:r>
                        <a:rPr lang="ru-RU" sz="2400" dirty="0" smtClean="0">
                          <a:effectLst/>
                          <a:latin typeface="+mj-lt"/>
                          <a:ea typeface="Times New Roman"/>
                        </a:rPr>
                        <a:t>Шахта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"</a:t>
                      </a:r>
                      <a:r>
                        <a:rPr lang="ru-RU" sz="2400" dirty="0" err="1" smtClean="0">
                          <a:effectLst/>
                          <a:latin typeface="+mj-lt"/>
                          <a:ea typeface="Times New Roman"/>
                        </a:rPr>
                        <a:t>Байкаимская</a:t>
                      </a:r>
                      <a:r>
                        <a:rPr lang="ru-RU" sz="2400" dirty="0" smtClean="0">
                          <a:effectLst/>
                          <a:latin typeface="+mj-lt"/>
                          <a:ea typeface="Times New Roman"/>
                        </a:rPr>
                        <a:t>» </a:t>
                      </a:r>
                      <a:endParaRPr lang="ru-RU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j-lt"/>
                        </a:rPr>
                        <a:t>1 случай</a:t>
                      </a:r>
                      <a:endParaRPr lang="ru-RU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j-lt"/>
                          <a:ea typeface="Times New Roman"/>
                        </a:rPr>
                        <a:t>ПАО "Южный Кузбасс" шахта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"</a:t>
                      </a:r>
                      <a:r>
                        <a:rPr lang="ru-RU" sz="2400" dirty="0" err="1" smtClean="0">
                          <a:effectLst/>
                          <a:latin typeface="+mj-lt"/>
                          <a:ea typeface="Times New Roman"/>
                        </a:rPr>
                        <a:t>Сибиргинская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"</a:t>
                      </a:r>
                      <a:endParaRPr lang="ru-RU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j-lt"/>
                        </a:rPr>
                        <a:t>1 случай</a:t>
                      </a:r>
                      <a:endParaRPr lang="ru-RU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j-lt"/>
                          <a:ea typeface="Times New Roman"/>
                        </a:rPr>
                        <a:t>АО "УК "Сибирская" шахта "</a:t>
                      </a:r>
                      <a:r>
                        <a:rPr lang="ru-RU" sz="2400" dirty="0" err="1" smtClean="0">
                          <a:effectLst/>
                          <a:latin typeface="+mj-lt"/>
                          <a:ea typeface="Times New Roman"/>
                        </a:rPr>
                        <a:t>Увальная</a:t>
                      </a:r>
                      <a:r>
                        <a:rPr lang="ru-RU" sz="2400" dirty="0" smtClean="0">
                          <a:effectLst/>
                          <a:latin typeface="+mj-lt"/>
                          <a:ea typeface="Times New Roman"/>
                        </a:rPr>
                        <a:t>"</a:t>
                      </a:r>
                      <a:endParaRPr lang="ru-RU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j-lt"/>
                        </a:rPr>
                        <a:t>1 случай</a:t>
                      </a:r>
                      <a:endParaRPr lang="ru-RU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ООО "Шахта "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Осинниковская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"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j-lt"/>
                        </a:rPr>
                        <a:t>1 случай</a:t>
                      </a:r>
                      <a:endParaRPr lang="ru-RU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j-lt"/>
                          <a:ea typeface="Times New Roman"/>
                        </a:rPr>
                        <a:t>АО "УК "Северный Кузбасс" шахта</a:t>
                      </a:r>
                      <a:r>
                        <a:rPr lang="ru-RU" sz="2400" baseline="0" dirty="0" smtClean="0">
                          <a:effectLst/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"</a:t>
                      </a:r>
                      <a:r>
                        <a:rPr lang="ru-RU" sz="2400" baseline="0" dirty="0" smtClean="0">
                          <a:effectLst/>
                          <a:latin typeface="+mj-lt"/>
                          <a:ea typeface="Times New Roman"/>
                        </a:rPr>
                        <a:t>Б</a:t>
                      </a:r>
                      <a:r>
                        <a:rPr lang="ru-RU" sz="2400" dirty="0" smtClean="0">
                          <a:effectLst/>
                          <a:latin typeface="+mj-lt"/>
                          <a:ea typeface="Times New Roman"/>
                        </a:rPr>
                        <a:t>ерезовская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"</a:t>
                      </a:r>
                      <a:endParaRPr lang="ru-RU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j-lt"/>
                        </a:rPr>
                        <a:t>1 случай</a:t>
                      </a:r>
                      <a:endParaRPr lang="ru-RU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j-lt"/>
                          <a:ea typeface="Times New Roman"/>
                        </a:rPr>
                        <a:t>ВСЕГО тяжелых несчастных</a:t>
                      </a:r>
                      <a:r>
                        <a:rPr lang="ru-RU" sz="2400" baseline="0" dirty="0" smtClean="0">
                          <a:effectLst/>
                          <a:latin typeface="+mj-lt"/>
                          <a:ea typeface="Times New Roman"/>
                        </a:rPr>
                        <a:t> случаев</a:t>
                      </a:r>
                      <a:endParaRPr lang="ru-RU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j-lt"/>
                          <a:ea typeface="Times New Roman"/>
                        </a:rPr>
                        <a:t>5 случаев</a:t>
                      </a:r>
                      <a:endParaRPr lang="ru-RU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852425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066130"/>
          </a:xfrm>
        </p:spPr>
        <p:txBody>
          <a:bodyPr/>
          <a:lstStyle/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latin typeface="Calibri" panose="020F0502020204030204" pitchFamily="34" charset="0"/>
                <a:ea typeface="Times New Roman"/>
              </a:rPr>
              <a:t>Смертельный и тяжелый травматизм </a:t>
            </a:r>
            <a:r>
              <a:rPr lang="ru-RU" sz="2400" b="1" dirty="0" smtClean="0">
                <a:latin typeface="Calibri" panose="020F0502020204030204" pitchFamily="34" charset="0"/>
                <a:ea typeface="Times New Roman"/>
              </a:rPr>
              <a:t> по </a:t>
            </a:r>
            <a:r>
              <a:rPr lang="ru-RU" sz="2400" b="1" dirty="0">
                <a:latin typeface="Calibri" panose="020F0502020204030204" pitchFamily="34" charset="0"/>
                <a:ea typeface="Times New Roman"/>
              </a:rPr>
              <a:t>месту </a:t>
            </a:r>
            <a:r>
              <a:rPr lang="ru-RU" sz="2400" b="1" dirty="0" smtClean="0">
                <a:latin typeface="Calibri" panose="020F0502020204030204" pitchFamily="34" charset="0"/>
                <a:ea typeface="Times New Roman"/>
              </a:rPr>
              <a:t>происшествия в 2017 году </a:t>
            </a:r>
            <a:r>
              <a:rPr lang="ru-RU" sz="2400" b="1" dirty="0">
                <a:latin typeface="Calibri" panose="020F0502020204030204" pitchFamily="34" charset="0"/>
                <a:ea typeface="Times New Roman"/>
              </a:rPr>
              <a:t>распределился следующим образом:</a:t>
            </a:r>
            <a:endParaRPr lang="ru-RU" sz="2400" b="1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691718"/>
              </p:ext>
            </p:extLst>
          </p:nvPr>
        </p:nvGraphicFramePr>
        <p:xfrm>
          <a:off x="632519" y="1544692"/>
          <a:ext cx="9073007" cy="5052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2"/>
                <a:gridCol w="2160240"/>
                <a:gridCol w="1872208"/>
                <a:gridCol w="1872207"/>
              </a:tblGrid>
              <a:tr h="864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Место происшествия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Количество смертельных </a:t>
                      </a:r>
                      <a:r>
                        <a:rPr lang="ru-RU" sz="2000" dirty="0" err="1">
                          <a:effectLst/>
                        </a:rPr>
                        <a:t>н.с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Количество тяжелых </a:t>
                      </a:r>
                      <a:r>
                        <a:rPr lang="ru-RU" sz="2000" dirty="0" err="1">
                          <a:effectLst/>
                        </a:rPr>
                        <a:t>н.с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Всего тяжелых и смертельных </a:t>
                      </a:r>
                      <a:r>
                        <a:rPr lang="ru-RU" sz="2000" dirty="0" err="1">
                          <a:effectLst/>
                        </a:rPr>
                        <a:t>н.с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9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/>
                        </a:rPr>
                        <a:t>ВСЕГО: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11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12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23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9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 транспорте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5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11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759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 подготовительных забоях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2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6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912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Монтажные работы при воздействии машин и механизмов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+mn-lt"/>
                          <a:ea typeface="+mn-ea"/>
                        </a:rPr>
                        <a:t>4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59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В действующих горных выработках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2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298114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066130"/>
          </a:xfrm>
        </p:spPr>
        <p:txBody>
          <a:bodyPr/>
          <a:lstStyle/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latin typeface="Calibri" panose="020F0502020204030204" pitchFamily="34" charset="0"/>
                <a:ea typeface="Times New Roman"/>
              </a:rPr>
              <a:t>Смертельный и тяжелый травматизм по месту </a:t>
            </a:r>
            <a:r>
              <a:rPr lang="ru-RU" sz="2400" b="1" dirty="0" smtClean="0">
                <a:latin typeface="Calibri" panose="020F0502020204030204" pitchFamily="34" charset="0"/>
                <a:ea typeface="Times New Roman"/>
              </a:rPr>
              <a:t>происшествия в 2018 году  </a:t>
            </a:r>
            <a:r>
              <a:rPr lang="ru-RU" sz="2400" b="1" dirty="0">
                <a:latin typeface="Calibri" panose="020F0502020204030204" pitchFamily="34" charset="0"/>
                <a:ea typeface="Times New Roman"/>
              </a:rPr>
              <a:t>распределился следующим образом:</a:t>
            </a:r>
            <a:endParaRPr lang="ru-RU" sz="2400" b="1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283288"/>
              </p:ext>
            </p:extLst>
          </p:nvPr>
        </p:nvGraphicFramePr>
        <p:xfrm>
          <a:off x="632519" y="1484785"/>
          <a:ext cx="9073007" cy="5052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2"/>
                <a:gridCol w="2160240"/>
                <a:gridCol w="1872208"/>
                <a:gridCol w="1872207"/>
              </a:tblGrid>
              <a:tr h="864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Место происшествия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Количество смертельных </a:t>
                      </a:r>
                      <a:r>
                        <a:rPr lang="ru-RU" sz="2000" dirty="0" err="1">
                          <a:effectLst/>
                        </a:rPr>
                        <a:t>н.с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Количество тяжелых </a:t>
                      </a:r>
                      <a:r>
                        <a:rPr lang="ru-RU" sz="2000" dirty="0" err="1">
                          <a:effectLst/>
                        </a:rPr>
                        <a:t>н.с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Всего тяжелых и смертельных </a:t>
                      </a:r>
                      <a:r>
                        <a:rPr lang="ru-RU" sz="2000" dirty="0" err="1">
                          <a:effectLst/>
                        </a:rPr>
                        <a:t>н.с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9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/>
                        </a:rPr>
                        <a:t>ВСЕГО: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5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8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9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 транспорте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-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59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 подготовительных забоях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3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5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10912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Монтажные работы при воздействии машин и механизмов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2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59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В действующих горных выработках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+mn-lt"/>
                          <a:ea typeface="+mn-ea"/>
                        </a:rPr>
                        <a:t>-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-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-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608568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416496" y="1124744"/>
            <a:ext cx="9289032" cy="5400600"/>
          </a:xfrm>
        </p:spPr>
        <p:txBody>
          <a:bodyPr/>
          <a:lstStyle/>
          <a:p>
            <a:pPr marL="0" indent="0">
              <a:buNone/>
            </a:pPr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8 </a:t>
            </a:r>
            <a:r>
              <a:rPr lang="ru-RU" dirty="0">
                <a:latin typeface="+mj-lt"/>
              </a:rPr>
              <a:t>отделами горного </a:t>
            </a:r>
            <a:r>
              <a:rPr lang="ru-RU" dirty="0" smtClean="0">
                <a:latin typeface="+mj-lt"/>
              </a:rPr>
              <a:t>надзора</a:t>
            </a:r>
          </a:p>
          <a:p>
            <a:r>
              <a:rPr lang="ru-RU" dirty="0" smtClean="0">
                <a:latin typeface="+mj-lt"/>
              </a:rPr>
              <a:t> Штатная численность                             - 90 человек </a:t>
            </a:r>
          </a:p>
          <a:p>
            <a:r>
              <a:rPr lang="ru-RU" dirty="0" smtClean="0">
                <a:latin typeface="+mj-lt"/>
              </a:rPr>
              <a:t>Фактическая  </a:t>
            </a:r>
            <a:r>
              <a:rPr lang="ru-RU" dirty="0">
                <a:latin typeface="+mj-lt"/>
              </a:rPr>
              <a:t>численность  </a:t>
            </a:r>
            <a:r>
              <a:rPr lang="ru-RU" dirty="0" smtClean="0">
                <a:latin typeface="+mj-lt"/>
              </a:rPr>
              <a:t>                   - 75 человек </a:t>
            </a:r>
          </a:p>
          <a:p>
            <a:r>
              <a:rPr lang="ru-RU" dirty="0" smtClean="0">
                <a:latin typeface="+mj-lt"/>
              </a:rPr>
              <a:t>Недокомплект </a:t>
            </a:r>
            <a:r>
              <a:rPr lang="ru-RU" dirty="0">
                <a:latin typeface="+mj-lt"/>
              </a:rPr>
              <a:t>численности                </a:t>
            </a:r>
            <a:r>
              <a:rPr lang="ru-RU" dirty="0" smtClean="0">
                <a:latin typeface="+mj-lt"/>
              </a:rPr>
              <a:t>  </a:t>
            </a:r>
            <a:r>
              <a:rPr lang="ru-RU" dirty="0">
                <a:latin typeface="+mj-lt"/>
              </a:rPr>
              <a:t>- </a:t>
            </a:r>
            <a:r>
              <a:rPr lang="ru-RU" dirty="0" smtClean="0">
                <a:latin typeface="+mj-lt"/>
              </a:rPr>
              <a:t>15 </a:t>
            </a:r>
            <a:r>
              <a:rPr lang="ru-RU" dirty="0">
                <a:latin typeface="+mj-lt"/>
              </a:rPr>
              <a:t>человек </a:t>
            </a:r>
            <a:endParaRPr lang="ru-RU" dirty="0" smtClean="0">
              <a:latin typeface="+mj-lt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+mj-lt"/>
              </a:rPr>
              <a:t>Основной </a:t>
            </a:r>
            <a:r>
              <a:rPr lang="ru-RU" b="1" dirty="0">
                <a:solidFill>
                  <a:srgbClr val="FF0000"/>
                </a:solidFill>
                <a:latin typeface="+mj-lt"/>
              </a:rPr>
              <a:t>задачей горного надзора за предприятиями осуществляющими добычу полезных ископаемых подземным способом на 2017 год, являлось снижение аварийности и травматизма на поднадзорных </a:t>
            </a:r>
            <a:r>
              <a:rPr lang="ru-RU" b="1" dirty="0" smtClean="0">
                <a:solidFill>
                  <a:srgbClr val="FF0000"/>
                </a:solidFill>
                <a:latin typeface="+mj-lt"/>
              </a:rPr>
              <a:t>объектах </a:t>
            </a:r>
            <a:endParaRPr lang="ru-RU" dirty="0">
              <a:solidFill>
                <a:srgbClr val="FF0000"/>
              </a:solidFill>
              <a:latin typeface="+mj-lt"/>
            </a:endParaRPr>
          </a:p>
          <a:p>
            <a:endParaRPr lang="ru-RU" dirty="0" smtClean="0">
              <a:latin typeface="+mj-lt"/>
            </a:endParaRPr>
          </a:p>
          <a:p>
            <a:endParaRPr lang="ru-RU" dirty="0">
              <a:latin typeface="+mj-lt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Слайд 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AC577-93EF-4DE4-A091-78A4F3D45F0A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488" y="404664"/>
            <a:ext cx="8915400" cy="1143000"/>
          </a:xfrm>
        </p:spPr>
        <p:txBody>
          <a:bodyPr/>
          <a:lstStyle/>
          <a:p>
            <a:r>
              <a:rPr lang="ru-RU" sz="3200" dirty="0">
                <a:solidFill>
                  <a:srgbClr val="FF0000"/>
                </a:solidFill>
              </a:rPr>
              <a:t>Горный надзор за предприятиями производящими добычу полезных ископаемых подземным </a:t>
            </a:r>
            <a:r>
              <a:rPr lang="ru-RU" sz="3200" dirty="0" smtClean="0">
                <a:solidFill>
                  <a:srgbClr val="FF0000"/>
                </a:solidFill>
              </a:rPr>
              <a:t>способом в 2017 году осуществлялся: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034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1268760"/>
          </a:xfrm>
        </p:spPr>
        <p:txBody>
          <a:bodyPr/>
          <a:lstStyle/>
          <a:p>
            <a:r>
              <a:rPr lang="ru-RU" sz="2800" dirty="0" smtClean="0"/>
              <a:t>Показатели контрольно-надзорной работы инспекторов подземного угольного надзора в 2017 году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0777053"/>
              </p:ext>
            </p:extLst>
          </p:nvPr>
        </p:nvGraphicFramePr>
        <p:xfrm>
          <a:off x="560512" y="1124744"/>
          <a:ext cx="8915400" cy="5030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890037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4619A-6665-49AD-889A-E97E1464056D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207708"/>
              </p:ext>
            </p:extLst>
          </p:nvPr>
        </p:nvGraphicFramePr>
        <p:xfrm>
          <a:off x="128464" y="332656"/>
          <a:ext cx="9577063" cy="6103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/>
                <a:gridCol w="3024336"/>
                <a:gridCol w="3096344"/>
                <a:gridCol w="2304255"/>
              </a:tblGrid>
              <a:tr h="129614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Сведения о привлечении должностных лиц угледобывающих предприятий к административной ответственности</a:t>
                      </a:r>
                      <a:r>
                        <a:rPr lang="ru-RU" sz="24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виде дисквалификации в 2017 году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bg2"/>
                    </a:solidFill>
                  </a:tcPr>
                </a:tc>
              </a:tr>
              <a:tr h="864096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Возбуждено дел о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привлечении должностных по инициативе к административной ответственности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виде дисквалификации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2017 году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Назначенное судом административное наказание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07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Сибирским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управлением </a:t>
                      </a:r>
                      <a:r>
                        <a:rPr lang="ru-RU" sz="1800" b="1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Ростехнадзора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Кемеровской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межрайонной прокуратурой по надзору за исполнением законов в угледобывающей отрасли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02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29</a:t>
                      </a:r>
                      <a:endParaRPr lang="ru-RU" sz="3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</a:t>
                      </a:r>
                      <a:endParaRPr lang="ru-RU" sz="3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ШТРАФ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99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3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Дисквалификация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3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Дисквалификация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стадии обжалования 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99" marR="6569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13706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4619A-6665-49AD-889A-E97E1464056D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6496" y="548680"/>
            <a:ext cx="907300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 связи с вступлением в силу 14.08.2018 г. Федеральных норм и правил в области промышленной безопасности «Правил безопасности при разработке угольных месторождений открытым способом» утвержденных приказом Ростехнадзора от 20.11.2017 г. № 488, обращаю внимание на изменения</a:t>
            </a:r>
            <a:r>
              <a:rPr lang="ru-RU" sz="2000" dirty="0" smtClean="0"/>
              <a:t>: </a:t>
            </a:r>
          </a:p>
          <a:p>
            <a:endParaRPr lang="ru-RU" sz="2000" dirty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участие </a:t>
            </a:r>
            <a:r>
              <a:rPr lang="ru-RU" sz="2000" dirty="0"/>
              <a:t>представителей территориального органа Ростехнадзора в приемке в эксплуатацию горных, транспортных, строительно-дорожных машин, технологического оборудования (далее - технологическое оборудование) после монтажа и капитального ремонта не требуется</a:t>
            </a:r>
            <a:r>
              <a:rPr lang="ru-RU" sz="2000" dirty="0" smtClean="0"/>
              <a:t>;</a:t>
            </a:r>
          </a:p>
          <a:p>
            <a:endParaRPr lang="ru-RU" sz="2000" dirty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согласование </a:t>
            </a:r>
            <a:r>
              <a:rPr lang="ru-RU" sz="2000" dirty="0"/>
              <a:t>совместных мероприятий по обеспечению безопасности работающих на подземных и открытых горных работах с территориальными органами Ростехнадзора не требуется</a:t>
            </a:r>
            <a:r>
              <a:rPr lang="ru-RU" sz="2000" dirty="0" smtClean="0"/>
              <a:t>;</a:t>
            </a:r>
          </a:p>
          <a:p>
            <a:pPr marL="342900" indent="-342900">
              <a:buFontTx/>
              <a:buChar char="-"/>
            </a:pPr>
            <a:endParaRPr lang="ru-RU" sz="2000" dirty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согласование </a:t>
            </a:r>
            <a:r>
              <a:rPr lang="ru-RU" sz="2000" dirty="0"/>
              <a:t>мероприятий по профилактике и тушению пожаров, утвержденных руководителем предприятия с территориальными органами Ростехнадзора не требуется</a:t>
            </a:r>
            <a:r>
              <a:rPr lang="ru-RU" sz="2000" dirty="0" smtClean="0"/>
              <a:t>;</a:t>
            </a:r>
          </a:p>
          <a:p>
            <a:pPr marL="342900" indent="-342900">
              <a:buFontTx/>
              <a:buChar char="-"/>
            </a:pPr>
            <a:endParaRPr lang="ru-RU" sz="2000" dirty="0"/>
          </a:p>
          <a:p>
            <a:r>
              <a:rPr lang="ru-RU" sz="2000" dirty="0"/>
              <a:t>- согласование графиков учений по плану ликвидации аварий, графиков учебных тревог, с территориальными органами Ростехнадзора не требуется.</a:t>
            </a:r>
          </a:p>
        </p:txBody>
      </p:sp>
    </p:spTree>
    <p:extLst>
      <p:ext uri="{BB962C8B-B14F-4D97-AF65-F5344CB8AC3E}">
        <p14:creationId xmlns:p14="http://schemas.microsoft.com/office/powerpoint/2010/main" val="1896799392"/>
      </p:ext>
    </p:extLst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95300" y="1772816"/>
            <a:ext cx="8915400" cy="3168352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Уважаемые участники совещания!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Благодарю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 внимание!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79348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4619A-6665-49AD-889A-E97E1464056D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00472" y="863726"/>
            <a:ext cx="9705528" cy="7909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00" dirty="0">
                <a:latin typeface="Arial Black" panose="020B0A04020102020204" pitchFamily="34" charset="0"/>
              </a:rPr>
              <a:t>В государственном реестре опасных производственных объектов зарегистрированы </a:t>
            </a:r>
            <a:r>
              <a:rPr lang="ru-RU" sz="2200" dirty="0" smtClean="0">
                <a:latin typeface="Arial Black" panose="020B0A04020102020204" pitchFamily="34" charset="0"/>
              </a:rPr>
              <a:t> и поднадзорны 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cs typeface="Arial" pitchFamily="34" charset="0"/>
              </a:rPr>
              <a:t>Сибирскому управлению</a:t>
            </a:r>
            <a:r>
              <a:rPr kumimoji="0" lang="ru-RU" sz="220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cs typeface="Arial" pitchFamily="34" charset="0"/>
              </a:rPr>
              <a:t> </a:t>
            </a:r>
            <a:r>
              <a:rPr kumimoji="0" lang="ru-RU" sz="220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cs typeface="Arial" pitchFamily="34" charset="0"/>
              </a:rPr>
              <a:t>Ростехнадзора</a:t>
            </a:r>
            <a:endPara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</a:rPr>
              <a:t>67 - угольных шахт </a:t>
            </a:r>
            <a:r>
              <a:rPr lang="ru-RU" sz="2400" kern="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sz="2000" kern="0" dirty="0" smtClean="0">
                <a:solidFill>
                  <a:srgbClr val="FF0000"/>
                </a:solidFill>
                <a:latin typeface="Arial Black" pitchFamily="34" charset="0"/>
              </a:rPr>
              <a:t>(</a:t>
            </a:r>
            <a:r>
              <a:rPr lang="en-US" sz="2000" kern="0" dirty="0" smtClean="0">
                <a:solidFill>
                  <a:srgbClr val="FF0000"/>
                </a:solidFill>
                <a:latin typeface="Arial Black" pitchFamily="34" charset="0"/>
              </a:rPr>
              <a:t>I </a:t>
            </a:r>
            <a:r>
              <a:rPr lang="ru-RU" sz="2000" kern="0" dirty="0" smtClean="0">
                <a:solidFill>
                  <a:srgbClr val="FF0000"/>
                </a:solidFill>
                <a:latin typeface="Arial Black" pitchFamily="34" charset="0"/>
              </a:rPr>
              <a:t>класс опасности – контроль осуществляется в режиме постоянного надзора)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Arial Black" panose="020B0A04020102020204" pitchFamily="34" charset="0"/>
              </a:rPr>
              <a:t>42 угольные шахты действующие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Arial Black" panose="020B0A04020102020204" pitchFamily="34" charset="0"/>
              </a:rPr>
              <a:t>9 угольных </a:t>
            </a:r>
            <a:r>
              <a:rPr lang="ru-RU" sz="2000" dirty="0">
                <a:latin typeface="Arial Black" panose="020B0A04020102020204" pitchFamily="34" charset="0"/>
              </a:rPr>
              <a:t>шахт в стадии ликвидации </a:t>
            </a:r>
            <a:endParaRPr lang="ru-RU" sz="2000" dirty="0" smtClean="0">
              <a:latin typeface="Arial Black" panose="020B0A04020102020204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Arial Black" panose="020B0A04020102020204" pitchFamily="34" charset="0"/>
              </a:rPr>
              <a:t> 15 угольных шахты в </a:t>
            </a:r>
            <a:r>
              <a:rPr lang="ru-RU" sz="2000" dirty="0" err="1" smtClean="0">
                <a:latin typeface="Arial Black" panose="020B0A04020102020204" pitchFamily="34" charset="0"/>
              </a:rPr>
              <a:t>стадииконсервации</a:t>
            </a:r>
            <a:endParaRPr lang="ru-RU" sz="2000" dirty="0" smtClean="0">
              <a:latin typeface="Arial Black" panose="020B0A04020102020204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Arial Black" panose="020B0A04020102020204" pitchFamily="34" charset="0"/>
              </a:rPr>
              <a:t>1</a:t>
            </a:r>
            <a:r>
              <a:rPr lang="ru-RU" sz="2000" dirty="0" smtClean="0">
                <a:latin typeface="Arial Black" panose="020B0A04020102020204" pitchFamily="34" charset="0"/>
              </a:rPr>
              <a:t> угольная шахта  в стадии строительства</a:t>
            </a:r>
            <a:endParaRPr lang="ru-RU" sz="28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6 рудников </a:t>
            </a:r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(</a:t>
            </a:r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3 рудника I </a:t>
            </a:r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класса </a:t>
            </a:r>
            <a:r>
              <a:rPr lang="ru-RU" sz="2000" kern="0" dirty="0" smtClean="0">
                <a:solidFill>
                  <a:srgbClr val="FF0000"/>
                </a:solidFill>
                <a:latin typeface="Arial Black" pitchFamily="34" charset="0"/>
              </a:rPr>
              <a:t>опасности </a:t>
            </a:r>
            <a:r>
              <a:rPr lang="ru-RU" sz="2000" kern="0" dirty="0">
                <a:solidFill>
                  <a:srgbClr val="FF0000"/>
                </a:solidFill>
                <a:latin typeface="Arial Black" pitchFamily="34" charset="0"/>
              </a:rPr>
              <a:t>– контроль осуществляется в режиме </a:t>
            </a:r>
            <a:r>
              <a:rPr lang="ru-RU" sz="2000" kern="0" dirty="0" smtClean="0">
                <a:solidFill>
                  <a:srgbClr val="FF0000"/>
                </a:solidFill>
                <a:latin typeface="Arial Black" pitchFamily="34" charset="0"/>
              </a:rPr>
              <a:t>постоянного надзора) 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ВСЕГО</a:t>
            </a:r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: 70 ОПО I класса </a:t>
            </a:r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опасности –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контроль осуществляется </a:t>
            </a:r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в режиме постоянного надзора.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000" kern="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000" kern="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000" kern="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1" i="0" u="none" strike="noStrike" kern="0" cap="none" spc="0" normalizeH="0" baseline="0" noProof="0" dirty="0">
              <a:ln>
                <a:noFill/>
              </a:ln>
              <a:solidFill>
                <a:srgbClr val="7B0744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56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426170"/>
          </a:xfrm>
        </p:spPr>
        <p:txBody>
          <a:bodyPr/>
          <a:lstStyle/>
          <a:p>
            <a:r>
              <a:rPr lang="ru-RU" sz="2400" b="1" dirty="0" smtClean="0"/>
              <a:t>Уровень добычи угля на предприятиях Кузбасса в  2012-2017гг. </a:t>
            </a:r>
            <a:br>
              <a:rPr lang="ru-RU" sz="2400" b="1" dirty="0" smtClean="0"/>
            </a:br>
            <a:r>
              <a:rPr lang="ru-RU" sz="2400" b="1" dirty="0" smtClean="0">
                <a:solidFill>
                  <a:srgbClr val="FF0000"/>
                </a:solidFill>
              </a:rPr>
              <a:t>В 2017 году достиг  241,5  </a:t>
            </a:r>
            <a:r>
              <a:rPr lang="ru-RU" sz="2400" b="1" dirty="0" err="1" smtClean="0">
                <a:solidFill>
                  <a:srgbClr val="FF0000"/>
                </a:solidFill>
              </a:rPr>
              <a:t>млн.т</a:t>
            </a: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добыто </a:t>
            </a:r>
            <a:r>
              <a:rPr lang="ru-RU" sz="2400" b="1" dirty="0">
                <a:solidFill>
                  <a:srgbClr val="FF0000"/>
                </a:solidFill>
              </a:rPr>
              <a:t>угля </a:t>
            </a:r>
            <a:r>
              <a:rPr lang="ru-RU" sz="2400" b="1" dirty="0" smtClean="0">
                <a:solidFill>
                  <a:srgbClr val="FF0000"/>
                </a:solidFill>
              </a:rPr>
              <a:t>подземными </a:t>
            </a:r>
            <a:r>
              <a:rPr lang="ru-RU" sz="2400" b="1" dirty="0">
                <a:solidFill>
                  <a:srgbClr val="FF0000"/>
                </a:solidFill>
              </a:rPr>
              <a:t>горными </a:t>
            </a:r>
            <a:r>
              <a:rPr lang="ru-RU" sz="2400" b="1" dirty="0" smtClean="0">
                <a:solidFill>
                  <a:srgbClr val="FF0000"/>
                </a:solidFill>
              </a:rPr>
              <a:t>работами 84,9 </a:t>
            </a:r>
            <a:r>
              <a:rPr lang="ru-RU" sz="2400" b="1" dirty="0" err="1" smtClean="0">
                <a:solidFill>
                  <a:srgbClr val="FF0000"/>
                </a:solidFill>
              </a:rPr>
              <a:t>млн.т</a:t>
            </a:r>
            <a:r>
              <a:rPr lang="ru-RU" sz="2400" b="1" dirty="0" smtClean="0">
                <a:solidFill>
                  <a:srgbClr val="FF0000"/>
                </a:solidFill>
              </a:rPr>
              <a:t>  (35%)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657985"/>
              </p:ext>
            </p:extLst>
          </p:nvPr>
        </p:nvGraphicFramePr>
        <p:xfrm>
          <a:off x="344488" y="1700808"/>
          <a:ext cx="928223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4619A-6665-49AD-889A-E97E1464056D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375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38138"/>
          </a:xfrm>
        </p:spPr>
        <p:txBody>
          <a:bodyPr/>
          <a:lstStyle/>
          <a:p>
            <a:r>
              <a:rPr lang="ru-RU" sz="2000" b="1" dirty="0" smtClean="0"/>
              <a:t>Уровень травматизма на поднадзорных угледобывающих предприятиях</a:t>
            </a:r>
            <a:br>
              <a:rPr lang="ru-RU" sz="2000" b="1" dirty="0" smtClean="0"/>
            </a:br>
            <a:endParaRPr lang="ru-RU" sz="2000" dirty="0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183814"/>
              </p:ext>
            </p:extLst>
          </p:nvPr>
        </p:nvGraphicFramePr>
        <p:xfrm>
          <a:off x="488504" y="1340768"/>
          <a:ext cx="8915400" cy="514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224808" y="6237312"/>
            <a:ext cx="31369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Слайд №5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AC577-93EF-4DE4-A091-78A4F3D45F0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48744" y="1052736"/>
            <a:ext cx="1728192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/>
              <a:t>2016 год</a:t>
            </a:r>
            <a:endParaRPr lang="ru-RU" sz="1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970579" y="1095056"/>
            <a:ext cx="1459095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rgbClr val="FF0000"/>
                </a:solidFill>
              </a:rPr>
              <a:t>2017 год</a:t>
            </a:r>
            <a:endParaRPr lang="ru-RU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91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44488" y="260648"/>
            <a:ext cx="8915400" cy="1440160"/>
          </a:xfrm>
        </p:spPr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Количество аварий, допущенных на предприятиях подземной угледобычи (шахтах)</a:t>
            </a:r>
            <a:br>
              <a:rPr lang="ru-RU" sz="2800" dirty="0" smtClean="0"/>
            </a:br>
            <a:r>
              <a:rPr lang="ru-RU" sz="2800" dirty="0" smtClean="0"/>
              <a:t>в 2014-2017 годах</a:t>
            </a:r>
            <a:br>
              <a:rPr lang="ru-RU" sz="2800" dirty="0" smtClean="0"/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3728864" y="1844824"/>
            <a:ext cx="1800199" cy="504055"/>
          </a:xfrm>
        </p:spPr>
        <p:txBody>
          <a:bodyPr/>
          <a:lstStyle/>
          <a:p>
            <a:pPr algn="ctr"/>
            <a:r>
              <a:rPr lang="ru-RU" dirty="0" smtClean="0"/>
              <a:t>      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60038174"/>
              </p:ext>
            </p:extLst>
          </p:nvPr>
        </p:nvGraphicFramePr>
        <p:xfrm>
          <a:off x="2576736" y="2060848"/>
          <a:ext cx="2232248" cy="424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Слайд №2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4619A-6665-49AD-889A-E97E1464056D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graphicFrame>
        <p:nvGraphicFramePr>
          <p:cNvPr id="14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50582349"/>
              </p:ext>
            </p:extLst>
          </p:nvPr>
        </p:nvGraphicFramePr>
        <p:xfrm>
          <a:off x="5025008" y="2060848"/>
          <a:ext cx="216024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Объект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7196217"/>
              </p:ext>
            </p:extLst>
          </p:nvPr>
        </p:nvGraphicFramePr>
        <p:xfrm>
          <a:off x="200472" y="1988840"/>
          <a:ext cx="223224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Объект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168275"/>
              </p:ext>
            </p:extLst>
          </p:nvPr>
        </p:nvGraphicFramePr>
        <p:xfrm>
          <a:off x="7473280" y="2060848"/>
          <a:ext cx="208823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7694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4619A-6665-49AD-889A-E97E1464056D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0512" y="620688"/>
            <a:ext cx="878497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dirty="0" smtClean="0"/>
              <a:t>	</a:t>
            </a:r>
            <a:r>
              <a:rPr lang="ru-RU" sz="2600" dirty="0" smtClean="0"/>
              <a:t>Все </a:t>
            </a:r>
            <a:r>
              <a:rPr lang="ru-RU" sz="2600" dirty="0"/>
              <a:t>шахты Кузбасса являются опасными по газу и взрывчатости угольной </a:t>
            </a:r>
            <a:r>
              <a:rPr lang="ru-RU" sz="2600" dirty="0" smtClean="0"/>
              <a:t>пыли.</a:t>
            </a:r>
          </a:p>
          <a:p>
            <a:pPr lvl="0" algn="just"/>
            <a:r>
              <a:rPr lang="ru-RU" sz="2600" dirty="0" smtClean="0"/>
              <a:t>32 </a:t>
            </a:r>
            <a:r>
              <a:rPr lang="ru-RU" sz="2600" dirty="0"/>
              <a:t>шахт имеют 3-ю и более высокую категорию по газу </a:t>
            </a:r>
            <a:r>
              <a:rPr lang="ru-RU" sz="2600" dirty="0" smtClean="0"/>
              <a:t>метану. Из них:</a:t>
            </a:r>
          </a:p>
          <a:p>
            <a:pPr lvl="0" algn="just"/>
            <a:r>
              <a:rPr lang="ru-RU" sz="2600" dirty="0"/>
              <a:t>– 8 </a:t>
            </a:r>
            <a:r>
              <a:rPr lang="ru-RU" sz="2600" dirty="0" smtClean="0"/>
              <a:t>шахт третьей категории; </a:t>
            </a:r>
          </a:p>
          <a:p>
            <a:pPr lvl="0" algn="just"/>
            <a:r>
              <a:rPr lang="ru-RU" sz="2600" dirty="0" smtClean="0"/>
              <a:t>– </a:t>
            </a:r>
            <a:r>
              <a:rPr lang="ru-RU" sz="2600" dirty="0"/>
              <a:t>16 шахт </a:t>
            </a:r>
            <a:r>
              <a:rPr lang="ru-RU" sz="2600" dirty="0" smtClean="0"/>
              <a:t>сверхкатегорные;  </a:t>
            </a:r>
          </a:p>
          <a:p>
            <a:pPr algn="just"/>
            <a:r>
              <a:rPr lang="ru-RU" sz="2600" dirty="0"/>
              <a:t>– 8 шахт опасные по внезапным выбросам угля и </a:t>
            </a:r>
            <a:r>
              <a:rPr lang="ru-RU" sz="2600" dirty="0" smtClean="0"/>
              <a:t>газа</a:t>
            </a:r>
            <a:r>
              <a:rPr lang="ru-RU" sz="2600" dirty="0"/>
              <a:t>.</a:t>
            </a:r>
            <a:endParaRPr lang="ru-RU" sz="2600" dirty="0" smtClean="0"/>
          </a:p>
          <a:p>
            <a:pPr lvl="0" algn="just"/>
            <a:r>
              <a:rPr lang="ru-RU" sz="2600" dirty="0" smtClean="0"/>
              <a:t>	На </a:t>
            </a:r>
            <a:r>
              <a:rPr lang="ru-RU" sz="2600" dirty="0"/>
              <a:t>21 шахте горные работы ведутся на пластах, опасных (4) или угрожаемых (17) по внезапным выбросам угля и газа.</a:t>
            </a:r>
          </a:p>
          <a:p>
            <a:pPr algn="just"/>
            <a:r>
              <a:rPr lang="ru-RU" sz="2600" dirty="0" smtClean="0"/>
              <a:t>	</a:t>
            </a:r>
            <a:r>
              <a:rPr lang="ru-RU" sz="2600" dirty="0" smtClean="0">
                <a:solidFill>
                  <a:srgbClr val="FF0000"/>
                </a:solidFill>
              </a:rPr>
              <a:t>Состояние  </a:t>
            </a:r>
            <a:r>
              <a:rPr lang="ru-RU" sz="2600" dirty="0">
                <a:solidFill>
                  <a:srgbClr val="FF0000"/>
                </a:solidFill>
              </a:rPr>
              <a:t>промышленной  безопасности в Сибирском управлении Ростехнадзора во многом зависит от состояния аварийности и </a:t>
            </a:r>
            <a:r>
              <a:rPr lang="ru-RU" sz="2600" dirty="0" smtClean="0">
                <a:solidFill>
                  <a:srgbClr val="FF0000"/>
                </a:solidFill>
              </a:rPr>
              <a:t>травматизма </a:t>
            </a:r>
            <a:r>
              <a:rPr lang="ru-RU" sz="2600" dirty="0">
                <a:solidFill>
                  <a:srgbClr val="FF0000"/>
                </a:solidFill>
              </a:rPr>
              <a:t>на угольных шахтах.</a:t>
            </a:r>
            <a:r>
              <a:rPr lang="ru-RU" sz="2600" dirty="0" smtClean="0">
                <a:solidFill>
                  <a:srgbClr val="FF0000"/>
                </a:solidFill>
              </a:rPr>
              <a:t> </a:t>
            </a:r>
            <a:endParaRPr lang="ru-RU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402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4619A-6665-49AD-889A-E97E1464056D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0512" y="620688"/>
            <a:ext cx="878497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Протяженность </a:t>
            </a:r>
            <a:r>
              <a:rPr lang="ru-RU" sz="2800" dirty="0"/>
              <a:t>подземных горных выработок в шахтах Кузбасса составляет </a:t>
            </a:r>
            <a:r>
              <a:rPr lang="ru-RU" sz="3200" dirty="0"/>
              <a:t>2382</a:t>
            </a:r>
            <a:r>
              <a:rPr lang="ru-RU" sz="2800" dirty="0"/>
              <a:t> км.</a:t>
            </a:r>
          </a:p>
          <a:p>
            <a:pPr lvl="0"/>
            <a:endParaRPr lang="ru-RU" sz="2800" dirty="0" smtClean="0"/>
          </a:p>
          <a:p>
            <a:pPr lvl="0"/>
            <a:r>
              <a:rPr lang="ru-RU" sz="2800" dirty="0" smtClean="0"/>
              <a:t>В работе находятся:</a:t>
            </a:r>
            <a:endParaRPr lang="ru-RU" sz="2800" dirty="0"/>
          </a:p>
          <a:p>
            <a:endParaRPr lang="ru-RU" sz="2800" dirty="0" smtClean="0"/>
          </a:p>
          <a:p>
            <a:r>
              <a:rPr lang="ru-RU" sz="2800" dirty="0" smtClean="0"/>
              <a:t>-  До 60 </a:t>
            </a:r>
            <a:r>
              <a:rPr lang="ru-RU" sz="2800" dirty="0"/>
              <a:t>очистных забоев;</a:t>
            </a:r>
          </a:p>
          <a:p>
            <a:endParaRPr lang="ru-RU" sz="2800" dirty="0" smtClean="0"/>
          </a:p>
          <a:p>
            <a:r>
              <a:rPr lang="ru-RU" sz="2800" dirty="0" smtClean="0"/>
              <a:t>-  До 200 </a:t>
            </a:r>
            <a:r>
              <a:rPr lang="ru-RU" sz="2800" dirty="0"/>
              <a:t>подготовительных забоев.</a:t>
            </a:r>
          </a:p>
          <a:p>
            <a:pPr algn="just"/>
            <a:endParaRPr lang="ru-RU" sz="2800" dirty="0" smtClean="0">
              <a:solidFill>
                <a:srgbClr val="FF0000"/>
              </a:solidFill>
            </a:endParaRP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Состояние  </a:t>
            </a:r>
            <a:r>
              <a:rPr lang="ru-RU" sz="2800" dirty="0">
                <a:solidFill>
                  <a:srgbClr val="FF0000"/>
                </a:solidFill>
              </a:rPr>
              <a:t>промышленной  безопасности в Сибирском управлении Ростехнадзора во многом зависит от состояния аварийности и </a:t>
            </a:r>
            <a:r>
              <a:rPr lang="ru-RU" sz="2800" dirty="0" smtClean="0">
                <a:solidFill>
                  <a:srgbClr val="FF0000"/>
                </a:solidFill>
              </a:rPr>
              <a:t>травматизма </a:t>
            </a:r>
            <a:r>
              <a:rPr lang="ru-RU" sz="2800" dirty="0">
                <a:solidFill>
                  <a:srgbClr val="FF0000"/>
                </a:solidFill>
              </a:rPr>
              <a:t>на угольных шахтах.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6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416496" y="1484784"/>
            <a:ext cx="9289032" cy="5184576"/>
          </a:xfrm>
        </p:spPr>
        <p:txBody>
          <a:bodyPr/>
          <a:lstStyle/>
          <a:p>
            <a:pPr marL="0" indent="0" algn="just">
              <a:buNone/>
            </a:pPr>
            <a:r>
              <a:rPr lang="ru-RU" sz="2600" b="1" dirty="0" smtClean="0"/>
              <a:t>24 </a:t>
            </a:r>
            <a:r>
              <a:rPr lang="ru-RU" sz="2600" b="1" dirty="0"/>
              <a:t>июля 2017г </a:t>
            </a:r>
            <a:r>
              <a:rPr lang="ru-RU" sz="2600" dirty="0"/>
              <a:t>в 18 часов 57 минут (</a:t>
            </a:r>
            <a:r>
              <a:rPr lang="ru-RU" sz="2600" dirty="0" err="1"/>
              <a:t>мск</a:t>
            </a:r>
            <a:r>
              <a:rPr lang="ru-RU" sz="2600" dirty="0"/>
              <a:t>) в </a:t>
            </a:r>
            <a:r>
              <a:rPr lang="ru-RU" sz="2600" b="1" dirty="0"/>
              <a:t>ООО "ОЭУ "Блок №2 шахта "Анжерская-Южная" </a:t>
            </a:r>
            <a:r>
              <a:rPr lang="ru-RU" sz="2600" dirty="0"/>
              <a:t>в забое конвейерного штрека 7-1-5 пласта XXVII при работе проходческого комбайна КП-21 произошел внезапный выброс угля в объеме 190-200 м</a:t>
            </a:r>
            <a:r>
              <a:rPr lang="ru-RU" sz="2600" baseline="30000" dirty="0"/>
              <a:t>3</a:t>
            </a:r>
            <a:r>
              <a:rPr lang="ru-RU" sz="2600" dirty="0"/>
              <a:t> и газа в объеме 14600 м</a:t>
            </a:r>
            <a:r>
              <a:rPr lang="ru-RU" sz="2600" baseline="30000" dirty="0"/>
              <a:t>3</a:t>
            </a:r>
            <a:r>
              <a:rPr lang="ru-RU" sz="2600" dirty="0"/>
              <a:t>.</a:t>
            </a:r>
            <a:r>
              <a:rPr lang="ru-RU" sz="2600" baseline="30000" dirty="0"/>
              <a:t>  </a:t>
            </a:r>
            <a:r>
              <a:rPr lang="ru-RU" sz="2600" dirty="0"/>
              <a:t>Погиб</a:t>
            </a:r>
            <a:r>
              <a:rPr lang="ru-RU" sz="2600" baseline="30000" dirty="0"/>
              <a:t> </a:t>
            </a:r>
            <a:r>
              <a:rPr lang="ru-RU" sz="2600" dirty="0"/>
              <a:t>МГВМ участка №2 Симоненко Петр Алексеевич</a:t>
            </a:r>
            <a:r>
              <a:rPr lang="ru-RU" sz="2600" dirty="0" smtClean="0"/>
              <a:t>.</a:t>
            </a:r>
          </a:p>
          <a:p>
            <a:pPr marL="0" indent="0" algn="just">
              <a:buNone/>
            </a:pPr>
            <a:r>
              <a:rPr lang="ru-RU" sz="2600" b="1" dirty="0" smtClean="0"/>
              <a:t>20.12.2017г </a:t>
            </a:r>
            <a:r>
              <a:rPr lang="ru-RU" sz="2600" dirty="0"/>
              <a:t>в 14 часов 55 минут (</a:t>
            </a:r>
            <a:r>
              <a:rPr lang="ru-RU" sz="2600" dirty="0" err="1"/>
              <a:t>мск</a:t>
            </a:r>
            <a:r>
              <a:rPr lang="ru-RU" sz="2600" dirty="0"/>
              <a:t>) </a:t>
            </a:r>
            <a:r>
              <a:rPr lang="ru-RU" sz="2600" dirty="0" smtClean="0"/>
              <a:t>в </a:t>
            </a:r>
            <a:r>
              <a:rPr lang="ru-RU" sz="2600" b="1" dirty="0" smtClean="0"/>
              <a:t>ООО </a:t>
            </a:r>
            <a:r>
              <a:rPr lang="ru-RU" sz="2600" b="1" dirty="0"/>
              <a:t>"Шахта </a:t>
            </a:r>
            <a:r>
              <a:rPr lang="ru-RU" sz="2600" b="1" dirty="0" smtClean="0"/>
              <a:t>"Есаульская" </a:t>
            </a:r>
            <a:r>
              <a:rPr lang="ru-RU" sz="2600" dirty="0" smtClean="0"/>
              <a:t>произошло </a:t>
            </a:r>
            <a:r>
              <a:rPr lang="ru-RU" sz="2600" dirty="0"/>
              <a:t>обрушение пород кровли на сопряжении  вентиляционного штрека 26-54 бис с монтажной камерой 26-54. За завалом в тупиковой части вентиляционного штрека 26-54 бис протяженностью 160м остались три работника участка по проведению горных выработок №5. Пострадавших не было.</a:t>
            </a:r>
          </a:p>
          <a:p>
            <a:pPr marL="0" indent="0">
              <a:buNone/>
            </a:pPr>
            <a:endParaRPr lang="ru-RU" sz="2400" dirty="0">
              <a:latin typeface="+mj-lt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Слайд 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AC577-93EF-4DE4-A091-78A4F3D45F0A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488" y="404664"/>
            <a:ext cx="8915400" cy="1143000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</a:rPr>
              <a:t>Сведения об авариях, допущенных на предприятиях подземной угледобычи (шахтах) в 2017 году: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80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188640"/>
            <a:ext cx="8915400" cy="504056"/>
          </a:xfrm>
        </p:spPr>
        <p:txBody>
          <a:bodyPr/>
          <a:lstStyle/>
          <a:p>
            <a:r>
              <a:rPr lang="ru-RU" sz="2400" b="1" u="sng" dirty="0">
                <a:latin typeface="Calibri" panose="020F0502020204030204" pitchFamily="34" charset="0"/>
                <a:ea typeface="Times New Roman"/>
              </a:rPr>
              <a:t>Смертельный травматизм </a:t>
            </a:r>
            <a:r>
              <a:rPr lang="ru-RU" sz="2400" b="1" u="sng" dirty="0" smtClean="0">
                <a:latin typeface="Calibri" panose="020F0502020204030204" pitchFamily="34" charset="0"/>
                <a:ea typeface="Times New Roman"/>
              </a:rPr>
              <a:t>на шахтах</a:t>
            </a:r>
            <a:r>
              <a:rPr lang="ru-RU" sz="2400" b="1" u="sng" dirty="0">
                <a:latin typeface="Calibri" panose="020F0502020204030204" pitchFamily="34" charset="0"/>
                <a:ea typeface="Times New Roman"/>
              </a:rPr>
              <a:t> </a:t>
            </a:r>
            <a:r>
              <a:rPr lang="ru-RU" sz="2400" b="1" u="sng" dirty="0" smtClean="0">
                <a:latin typeface="Calibri" panose="020F0502020204030204" pitchFamily="34" charset="0"/>
                <a:ea typeface="Times New Roman"/>
              </a:rPr>
              <a:t>Кузбасса в 2017 году</a:t>
            </a:r>
            <a:r>
              <a:rPr lang="ru-RU" sz="2400" dirty="0">
                <a:latin typeface="Calibri" panose="020F0502020204030204" pitchFamily="34" charset="0"/>
                <a:ea typeface="Times New Roman"/>
              </a:rPr>
              <a:t/>
            </a:r>
            <a:br>
              <a:rPr lang="ru-RU" sz="2400" dirty="0">
                <a:latin typeface="Calibri" panose="020F0502020204030204" pitchFamily="34" charset="0"/>
                <a:ea typeface="Times New Roman"/>
              </a:rPr>
            </a:br>
            <a:endParaRPr lang="ru-RU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268927"/>
              </p:ext>
            </p:extLst>
          </p:nvPr>
        </p:nvGraphicFramePr>
        <p:xfrm>
          <a:off x="704528" y="620689"/>
          <a:ext cx="8712966" cy="58326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0"/>
                <a:gridCol w="5830803"/>
                <a:gridCol w="2162083"/>
              </a:tblGrid>
              <a:tr h="613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п/п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предприятия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Количество случаев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Шахта «</a:t>
                      </a:r>
                      <a:r>
                        <a:rPr lang="ru-RU" sz="2000" dirty="0" err="1">
                          <a:effectLst/>
                        </a:rPr>
                        <a:t>Увальная</a:t>
                      </a:r>
                      <a:r>
                        <a:rPr lang="ru-RU" sz="2000" dirty="0">
                          <a:effectLst/>
                        </a:rPr>
                        <a:t>» филиал  АО «УК «Сибирская»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 случая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АО "СУЭК-Кузбасс" ПЕ шахта </a:t>
                      </a:r>
                      <a:r>
                        <a:rPr lang="ru-RU" sz="2000" dirty="0" err="1">
                          <a:effectLst/>
                        </a:rPr>
                        <a:t>Полысаевская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 случай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ОАО "Шахта Заречная" шахтоучасток "Октябрьский"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 случай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ООО «Шахта Листвяжная»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 случай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Шахта «Южная» филиал АО «Черниговец»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 случай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ПАО "Южный Кузбасс" шахта </a:t>
                      </a:r>
                      <a:r>
                        <a:rPr lang="ru-RU" sz="2000" dirty="0" err="1">
                          <a:effectLst/>
                        </a:rPr>
                        <a:t>Сибиргинская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 случай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АО "УК "Северный Кузбасс" шахта Березовская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 случай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20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ООО "ОЭУ "Блок №2 шахта "Анжерская-Южная"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 случай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9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ООО "Шахта Юбилейная"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j-lt"/>
                        </a:rPr>
                        <a:t>1 случай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/>
                        </a:rPr>
                        <a:t>10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/>
                        </a:rPr>
                        <a:t>АО "СУЭК-Кузбасс" ПЕ шахта </a:t>
                      </a:r>
                      <a:r>
                        <a:rPr lang="ru-RU" sz="2000" dirty="0" err="1" smtClean="0">
                          <a:effectLst/>
                          <a:latin typeface="+mj-lt"/>
                          <a:ea typeface="Times New Roman"/>
                        </a:rPr>
                        <a:t>им.С.М.Кирова</a:t>
                      </a:r>
                      <a:r>
                        <a:rPr lang="ru-RU" sz="2000" dirty="0" smtClean="0">
                          <a:effectLst/>
                          <a:latin typeface="+mj-lt"/>
                          <a:ea typeface="Times New Roman"/>
                        </a:rPr>
                        <a:t> 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mtClean="0">
                          <a:effectLst/>
                          <a:latin typeface="+mj-lt"/>
                        </a:rPr>
                        <a:t>1 случай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8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  <a:ea typeface="Times New Roman"/>
                        </a:rPr>
                        <a:t>ВСЕГО смертельных несчастных</a:t>
                      </a:r>
                      <a:r>
                        <a:rPr lang="ru-RU" sz="2000" baseline="0" dirty="0" smtClean="0">
                          <a:effectLst/>
                          <a:latin typeface="+mj-lt"/>
                          <a:ea typeface="Times New Roman"/>
                        </a:rPr>
                        <a:t> случаев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j-lt"/>
                        </a:rPr>
                        <a:t>11 случаев</a:t>
                      </a:r>
                      <a:endParaRPr lang="ru-R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14217-A692-4320-9F69-D25E0A5EB74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1137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14496</TotalTime>
  <Words>1218</Words>
  <Application>Microsoft Office PowerPoint</Application>
  <PresentationFormat>Лист A4 (210x297 мм)</PresentationFormat>
  <Paragraphs>310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«О правоприменительной практике Сибирского управления Ростехнадзора в 2017 году на объектах ведения горных работ и обогащения полезных ископаемых».</vt:lpstr>
      <vt:lpstr>Презентация PowerPoint</vt:lpstr>
      <vt:lpstr>Уровень добычи угля на предприятиях Кузбасса в  2012-2017гг.  В 2017 году достиг  241,5  млн.т добыто угля подземными горными работами 84,9 млн.т  (35%)</vt:lpstr>
      <vt:lpstr>Уровень травматизма на поднадзорных угледобывающих предприятиях </vt:lpstr>
      <vt:lpstr> Количество аварий, допущенных на предприятиях подземной угледобычи (шахтах) в 2014-2017 годах </vt:lpstr>
      <vt:lpstr>Презентация PowerPoint</vt:lpstr>
      <vt:lpstr>Презентация PowerPoint</vt:lpstr>
      <vt:lpstr>Сведения об авариях, допущенных на предприятиях подземной угледобычи (шахтах) в 2017 году:</vt:lpstr>
      <vt:lpstr>Смертельный травматизм на шахтах Кузбасса в 2017 году </vt:lpstr>
      <vt:lpstr>Смертельный травматизм на шахтах Кузбасса в 2018 году </vt:lpstr>
      <vt:lpstr>Тяжелый травматизм на шахтах Кузбасса в 2017 году </vt:lpstr>
      <vt:lpstr>Тяжелый травматизм на шахтах Кузбасса в 2018 году </vt:lpstr>
      <vt:lpstr>Смертельный и тяжелый травматизм  по месту происшествия в 2017 году распределился следующим образом:</vt:lpstr>
      <vt:lpstr>Смертельный и тяжелый травматизм по месту происшествия в 2018 году  распределился следующим образом:</vt:lpstr>
      <vt:lpstr>Горный надзор за предприятиями производящими добычу полезных ископаемых подземным способом в 2017 году осуществлялся:</vt:lpstr>
      <vt:lpstr>Показатели контрольно-надзорной работы инспекторов подземного угольного надзора в 2017 году</vt:lpstr>
      <vt:lpstr>Презентация PowerPoint</vt:lpstr>
      <vt:lpstr>Презентация PowerPoint</vt:lpstr>
      <vt:lpstr>Уважаемые участники совещания! 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A.Tukay</dc:creator>
  <cp:lastModifiedBy>ArtPro</cp:lastModifiedBy>
  <cp:revision>766</cp:revision>
  <cp:lastPrinted>2018-03-21T03:17:30Z</cp:lastPrinted>
  <dcterms:created xsi:type="dcterms:W3CDTF">2012-04-16T06:44:06Z</dcterms:created>
  <dcterms:modified xsi:type="dcterms:W3CDTF">2018-03-26T09:15:14Z</dcterms:modified>
</cp:coreProperties>
</file>